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58" r:id="rId5"/>
    <p:sldId id="303" r:id="rId6"/>
    <p:sldId id="304" r:id="rId7"/>
    <p:sldId id="265" r:id="rId8"/>
    <p:sldId id="259" r:id="rId9"/>
    <p:sldId id="271" r:id="rId10"/>
    <p:sldId id="272" r:id="rId11"/>
    <p:sldId id="273" r:id="rId12"/>
    <p:sldId id="274" r:id="rId13"/>
    <p:sldId id="275" r:id="rId14"/>
    <p:sldId id="276" r:id="rId15"/>
    <p:sldId id="284" r:id="rId16"/>
    <p:sldId id="280" r:id="rId17"/>
    <p:sldId id="281" r:id="rId18"/>
    <p:sldId id="266" r:id="rId19"/>
    <p:sldId id="285" r:id="rId20"/>
    <p:sldId id="286" r:id="rId21"/>
    <p:sldId id="287" r:id="rId22"/>
    <p:sldId id="288" r:id="rId23"/>
    <p:sldId id="289" r:id="rId24"/>
    <p:sldId id="290" r:id="rId25"/>
    <p:sldId id="291" r:id="rId26"/>
    <p:sldId id="292" r:id="rId27"/>
    <p:sldId id="293" r:id="rId28"/>
    <p:sldId id="267" r:id="rId29"/>
    <p:sldId id="294" r:id="rId30"/>
    <p:sldId id="295" r:id="rId31"/>
    <p:sldId id="296" r:id="rId32"/>
    <p:sldId id="302" r:id="rId33"/>
    <p:sldId id="297" r:id="rId34"/>
    <p:sldId id="300" r:id="rId35"/>
    <p:sldId id="318" r:id="rId36"/>
    <p:sldId id="268" r:id="rId37"/>
    <p:sldId id="301" r:id="rId38"/>
    <p:sldId id="305" r:id="rId39"/>
    <p:sldId id="306" r:id="rId40"/>
    <p:sldId id="307" r:id="rId41"/>
    <p:sldId id="308" r:id="rId42"/>
    <p:sldId id="313" r:id="rId43"/>
    <p:sldId id="315" r:id="rId44"/>
    <p:sldId id="314" r:id="rId45"/>
    <p:sldId id="316" r:id="rId46"/>
    <p:sldId id="317" r:id="rId47"/>
    <p:sldId id="270" r:id="rId48"/>
    <p:sldId id="319" r:id="rId49"/>
    <p:sldId id="321" r:id="rId50"/>
    <p:sldId id="320" r:id="rId51"/>
    <p:sldId id="322" r:id="rId52"/>
    <p:sldId id="323" r:id="rId53"/>
    <p:sldId id="326" r:id="rId54"/>
    <p:sldId id="327" r:id="rId55"/>
    <p:sldId id="328" r:id="rId56"/>
    <p:sldId id="329" r:id="rId57"/>
    <p:sldId id="324" r:id="rId58"/>
    <p:sldId id="325" r:id="rId59"/>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99029B-39CD-4E7D-8BF6-A61773F24263}"/>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L"/>
          </a:p>
        </p:txBody>
      </p:sp>
      <p:sp>
        <p:nvSpPr>
          <p:cNvPr id="3" name="Subtítulo 2">
            <a:extLst>
              <a:ext uri="{FF2B5EF4-FFF2-40B4-BE49-F238E27FC236}">
                <a16:creationId xmlns:a16="http://schemas.microsoft.com/office/drawing/2014/main" id="{C1F245B1-8E1F-4D24-AC9D-10357011AF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L"/>
          </a:p>
        </p:txBody>
      </p:sp>
      <p:sp>
        <p:nvSpPr>
          <p:cNvPr id="4" name="Marcador de fecha 3">
            <a:extLst>
              <a:ext uri="{FF2B5EF4-FFF2-40B4-BE49-F238E27FC236}">
                <a16:creationId xmlns:a16="http://schemas.microsoft.com/office/drawing/2014/main" id="{B93FBF85-2803-4892-A55C-3DE7EB80F4C0}"/>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F7EF011A-0A43-4488-9545-50144CDDD642}"/>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2800502A-493B-488E-9942-6481605E00E7}"/>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91526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CC51F-A8DA-419A-B427-46E0CA5CFD87}"/>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275CAFAE-1D33-4BC9-916D-ECAD156A652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1EFB4774-D960-4720-80F1-2FABD3615470}"/>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33BEE220-3522-4D31-AFFB-AB754888E215}"/>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24FFC666-A4D0-41E2-9E93-453CAEFEAA29}"/>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401019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C33D4CE-B6CD-4416-92A4-785AE609B6D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85F7650C-0C72-43A6-BD3A-AFA8012D9D3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683FBAC-5FE4-4BF2-BE88-002BB3D1842F}"/>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1BB49F8C-FCE2-476C-81D0-1F19C827AD24}"/>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9F57C3A2-A893-42BF-8652-32CABBE7D40A}"/>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553527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B43F46-3F33-4849-85A5-18643C67572A}"/>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B86E6991-D8FD-452E-8D74-B4A71301249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080B1C71-8D16-48D9-84F0-0F83B5D039C9}"/>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EA244869-9294-4E88-B111-6798A73D563E}"/>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31AD09AA-6DAA-4334-8426-D22468CD8DE1}"/>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768543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0C8A6E2-E14F-45F5-860A-0986DD0A5B8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6FB41624-845F-464A-8410-8952439E74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F3C21041-9BC3-4BBB-8EE2-C8EC95D718B4}"/>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3DC39C35-5026-45C2-8B97-FD12D357293B}"/>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47E0B027-F60D-4224-98A1-28F9689761C9}"/>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589978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E64803-C223-486F-970B-E94FE6D8F12E}"/>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E2B3C075-26AB-4ABB-87EB-76C815746850}"/>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contenido 3">
            <a:extLst>
              <a:ext uri="{FF2B5EF4-FFF2-40B4-BE49-F238E27FC236}">
                <a16:creationId xmlns:a16="http://schemas.microsoft.com/office/drawing/2014/main" id="{C93904A8-17CE-42E7-B2FA-5C117B95320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fecha 4">
            <a:extLst>
              <a:ext uri="{FF2B5EF4-FFF2-40B4-BE49-F238E27FC236}">
                <a16:creationId xmlns:a16="http://schemas.microsoft.com/office/drawing/2014/main" id="{8029DBB0-ED60-46AE-8655-4F772C3A9012}"/>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6" name="Marcador de pie de página 5">
            <a:extLst>
              <a:ext uri="{FF2B5EF4-FFF2-40B4-BE49-F238E27FC236}">
                <a16:creationId xmlns:a16="http://schemas.microsoft.com/office/drawing/2014/main" id="{9F04A592-F37A-4E67-994C-A6D27F3E4B52}"/>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CCC10FDC-E935-430F-AAA4-0030492D000F}"/>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647007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74BD62-851C-475E-B021-D232D74CDCBC}"/>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858A9947-8A9D-4491-AA04-8F2CD5EFD3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DCEA4E0-0A22-4765-8974-DC172C5CE74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texto 4">
            <a:extLst>
              <a:ext uri="{FF2B5EF4-FFF2-40B4-BE49-F238E27FC236}">
                <a16:creationId xmlns:a16="http://schemas.microsoft.com/office/drawing/2014/main" id="{71AA5FE4-CFA2-4D70-9C86-21C9004CFD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43129FD-4DE9-4684-8721-030E83C56EB4}"/>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Marcador de fecha 6">
            <a:extLst>
              <a:ext uri="{FF2B5EF4-FFF2-40B4-BE49-F238E27FC236}">
                <a16:creationId xmlns:a16="http://schemas.microsoft.com/office/drawing/2014/main" id="{0E2C9289-70D9-40D7-BCA1-CD881AC73AB6}"/>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8" name="Marcador de pie de página 7">
            <a:extLst>
              <a:ext uri="{FF2B5EF4-FFF2-40B4-BE49-F238E27FC236}">
                <a16:creationId xmlns:a16="http://schemas.microsoft.com/office/drawing/2014/main" id="{2674FFB4-15F3-4DFE-A211-5A51ACBFA092}"/>
              </a:ext>
            </a:extLst>
          </p:cNvPr>
          <p:cNvSpPr>
            <a:spLocks noGrp="1"/>
          </p:cNvSpPr>
          <p:nvPr>
            <p:ph type="ftr" sz="quarter" idx="11"/>
          </p:nvPr>
        </p:nvSpPr>
        <p:spPr/>
        <p:txBody>
          <a:bodyPr/>
          <a:lstStyle/>
          <a:p>
            <a:endParaRPr lang="es-CL"/>
          </a:p>
        </p:txBody>
      </p:sp>
      <p:sp>
        <p:nvSpPr>
          <p:cNvPr id="9" name="Marcador de número de diapositiva 8">
            <a:extLst>
              <a:ext uri="{FF2B5EF4-FFF2-40B4-BE49-F238E27FC236}">
                <a16:creationId xmlns:a16="http://schemas.microsoft.com/office/drawing/2014/main" id="{FD51A289-12C5-4989-A92D-BA240C528490}"/>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814101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FBD4CA-07EC-4340-B194-8D1BB2BDCE25}"/>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fecha 2">
            <a:extLst>
              <a:ext uri="{FF2B5EF4-FFF2-40B4-BE49-F238E27FC236}">
                <a16:creationId xmlns:a16="http://schemas.microsoft.com/office/drawing/2014/main" id="{948639FA-506D-4025-B9FC-343293494714}"/>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4" name="Marcador de pie de página 3">
            <a:extLst>
              <a:ext uri="{FF2B5EF4-FFF2-40B4-BE49-F238E27FC236}">
                <a16:creationId xmlns:a16="http://schemas.microsoft.com/office/drawing/2014/main" id="{D3BB6337-2E3C-4C85-BABC-8589D912B555}"/>
              </a:ext>
            </a:extLst>
          </p:cNvPr>
          <p:cNvSpPr>
            <a:spLocks noGrp="1"/>
          </p:cNvSpPr>
          <p:nvPr>
            <p:ph type="ftr" sz="quarter" idx="11"/>
          </p:nvPr>
        </p:nvSpPr>
        <p:spPr/>
        <p:txBody>
          <a:bodyPr/>
          <a:lstStyle/>
          <a:p>
            <a:endParaRPr lang="es-CL"/>
          </a:p>
        </p:txBody>
      </p:sp>
      <p:sp>
        <p:nvSpPr>
          <p:cNvPr id="5" name="Marcador de número de diapositiva 4">
            <a:extLst>
              <a:ext uri="{FF2B5EF4-FFF2-40B4-BE49-F238E27FC236}">
                <a16:creationId xmlns:a16="http://schemas.microsoft.com/office/drawing/2014/main" id="{1AAD32FE-BBF8-401A-B697-97DFF5F2BE64}"/>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134184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3420E3C-664A-404F-9004-1B0C3713ABE0}"/>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3" name="Marcador de pie de página 2">
            <a:extLst>
              <a:ext uri="{FF2B5EF4-FFF2-40B4-BE49-F238E27FC236}">
                <a16:creationId xmlns:a16="http://schemas.microsoft.com/office/drawing/2014/main" id="{A9C0A73C-F7DA-4E9E-9E46-64F7901B4969}"/>
              </a:ext>
            </a:extLst>
          </p:cNvPr>
          <p:cNvSpPr>
            <a:spLocks noGrp="1"/>
          </p:cNvSpPr>
          <p:nvPr>
            <p:ph type="ftr" sz="quarter" idx="11"/>
          </p:nvPr>
        </p:nvSpPr>
        <p:spPr/>
        <p:txBody>
          <a:bodyPr/>
          <a:lstStyle/>
          <a:p>
            <a:endParaRPr lang="es-CL"/>
          </a:p>
        </p:txBody>
      </p:sp>
      <p:sp>
        <p:nvSpPr>
          <p:cNvPr id="4" name="Marcador de número de diapositiva 3">
            <a:extLst>
              <a:ext uri="{FF2B5EF4-FFF2-40B4-BE49-F238E27FC236}">
                <a16:creationId xmlns:a16="http://schemas.microsoft.com/office/drawing/2014/main" id="{6AFEA6D0-9EBB-4EF7-9FB6-8FA4E4506CAA}"/>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244700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8F3A91-AC37-4EA3-A78B-D707EA2AB2C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D8522CD9-86B1-4D47-ABF3-0D8C8C6753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texto 3">
            <a:extLst>
              <a:ext uri="{FF2B5EF4-FFF2-40B4-BE49-F238E27FC236}">
                <a16:creationId xmlns:a16="http://schemas.microsoft.com/office/drawing/2014/main" id="{2522D852-8918-4374-A7A7-82FEA4DB8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A8CBAF2-5C65-4AD6-B77A-36D6B18AF20B}"/>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6" name="Marcador de pie de página 5">
            <a:extLst>
              <a:ext uri="{FF2B5EF4-FFF2-40B4-BE49-F238E27FC236}">
                <a16:creationId xmlns:a16="http://schemas.microsoft.com/office/drawing/2014/main" id="{1B879AF2-AEDA-424A-A825-B847FDDEF0B3}"/>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2BEE2743-181F-45BF-A0FF-6393E2206112}"/>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1252282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77FCBE-66D4-4616-A37D-722C0FC5CC8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posición de imagen 2">
            <a:extLst>
              <a:ext uri="{FF2B5EF4-FFF2-40B4-BE49-F238E27FC236}">
                <a16:creationId xmlns:a16="http://schemas.microsoft.com/office/drawing/2014/main" id="{494C883A-5B47-4C45-82E4-91E6BFD2A2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a:p>
        </p:txBody>
      </p:sp>
      <p:sp>
        <p:nvSpPr>
          <p:cNvPr id="4" name="Marcador de texto 3">
            <a:extLst>
              <a:ext uri="{FF2B5EF4-FFF2-40B4-BE49-F238E27FC236}">
                <a16:creationId xmlns:a16="http://schemas.microsoft.com/office/drawing/2014/main" id="{02505217-E578-407E-9F29-8E7F5CA8A0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3543967-8A94-4120-B5CF-31CF37B38BF3}"/>
              </a:ext>
            </a:extLst>
          </p:cNvPr>
          <p:cNvSpPr>
            <a:spLocks noGrp="1"/>
          </p:cNvSpPr>
          <p:nvPr>
            <p:ph type="dt" sz="half" idx="10"/>
          </p:nvPr>
        </p:nvSpPr>
        <p:spPr/>
        <p:txBody>
          <a:bodyPr/>
          <a:lstStyle/>
          <a:p>
            <a:fld id="{17D0013C-00DD-404F-8E12-4FBD36DD3B9C}" type="datetimeFigureOut">
              <a:rPr lang="es-CL" smtClean="0"/>
              <a:t>11-09-2020</a:t>
            </a:fld>
            <a:endParaRPr lang="es-CL"/>
          </a:p>
        </p:txBody>
      </p:sp>
      <p:sp>
        <p:nvSpPr>
          <p:cNvPr id="6" name="Marcador de pie de página 5">
            <a:extLst>
              <a:ext uri="{FF2B5EF4-FFF2-40B4-BE49-F238E27FC236}">
                <a16:creationId xmlns:a16="http://schemas.microsoft.com/office/drawing/2014/main" id="{28365958-712F-4C42-9E56-82A5CD7C2A92}"/>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944F75A3-A17C-4BF7-B392-AAEBCB370E65}"/>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31070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4F4502E-F408-4E64-A996-1144DB5B4C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BFAEDCD3-C126-41D0-9537-94403CE7B9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FBAEF9F-8CD9-4076-A79B-FB71EE5806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D0013C-00DD-404F-8E12-4FBD36DD3B9C}" type="datetimeFigureOut">
              <a:rPr lang="es-CL" smtClean="0"/>
              <a:t>11-09-2020</a:t>
            </a:fld>
            <a:endParaRPr lang="es-CL"/>
          </a:p>
        </p:txBody>
      </p:sp>
      <p:sp>
        <p:nvSpPr>
          <p:cNvPr id="5" name="Marcador de pie de página 4">
            <a:extLst>
              <a:ext uri="{FF2B5EF4-FFF2-40B4-BE49-F238E27FC236}">
                <a16:creationId xmlns:a16="http://schemas.microsoft.com/office/drawing/2014/main" id="{16EE98EE-B7D7-4200-A9B5-402027F75A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a:p>
        </p:txBody>
      </p:sp>
      <p:sp>
        <p:nvSpPr>
          <p:cNvPr id="6" name="Marcador de número de diapositiva 5">
            <a:extLst>
              <a:ext uri="{FF2B5EF4-FFF2-40B4-BE49-F238E27FC236}">
                <a16:creationId xmlns:a16="http://schemas.microsoft.com/office/drawing/2014/main" id="{3B4EF82E-3558-4319-8108-9B335DCDF3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8B1BD9-7776-4DC6-BF1C-C72B0A362F84}" type="slidenum">
              <a:rPr lang="es-CL" smtClean="0"/>
              <a:t>‹Nº›</a:t>
            </a:fld>
            <a:endParaRPr lang="es-CL"/>
          </a:p>
        </p:txBody>
      </p:sp>
    </p:spTree>
    <p:extLst>
      <p:ext uri="{BB962C8B-B14F-4D97-AF65-F5344CB8AC3E}">
        <p14:creationId xmlns:p14="http://schemas.microsoft.com/office/powerpoint/2010/main" val="3235345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selectorgadget.com/"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flukeout.github.io/"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126A2A-3D4B-48BD-8E59-A66FA847530D}"/>
              </a:ext>
            </a:extLst>
          </p:cNvPr>
          <p:cNvSpPr>
            <a:spLocks noGrp="1"/>
          </p:cNvSpPr>
          <p:nvPr>
            <p:ph type="ctrTitle"/>
          </p:nvPr>
        </p:nvSpPr>
        <p:spPr/>
        <p:txBody>
          <a:bodyPr>
            <a:normAutofit/>
          </a:bodyPr>
          <a:lstStyle/>
          <a:p>
            <a:r>
              <a:rPr lang="es-CL" sz="8000" b="1" dirty="0" err="1"/>
              <a:t>Webscrapping</a:t>
            </a:r>
            <a:r>
              <a:rPr lang="es-CL" sz="8000" b="1" dirty="0"/>
              <a:t> en R</a:t>
            </a:r>
          </a:p>
        </p:txBody>
      </p:sp>
      <p:sp>
        <p:nvSpPr>
          <p:cNvPr id="3" name="Subtítulo 2">
            <a:extLst>
              <a:ext uri="{FF2B5EF4-FFF2-40B4-BE49-F238E27FC236}">
                <a16:creationId xmlns:a16="http://schemas.microsoft.com/office/drawing/2014/main" id="{9387BBDB-3360-4BCD-9886-170020119495}"/>
              </a:ext>
            </a:extLst>
          </p:cNvPr>
          <p:cNvSpPr>
            <a:spLocks noGrp="1"/>
          </p:cNvSpPr>
          <p:nvPr>
            <p:ph type="subTitle" idx="1"/>
          </p:nvPr>
        </p:nvSpPr>
        <p:spPr/>
        <p:txBody>
          <a:bodyPr>
            <a:normAutofit/>
          </a:bodyPr>
          <a:lstStyle/>
          <a:p>
            <a:r>
              <a:rPr lang="es-CL" sz="4400" dirty="0"/>
              <a:t>Con </a:t>
            </a:r>
            <a:r>
              <a:rPr lang="es-CL" sz="4400" dirty="0" err="1"/>
              <a:t>rvest</a:t>
            </a:r>
            <a:r>
              <a:rPr lang="es-CL" sz="4400" dirty="0"/>
              <a:t> y </a:t>
            </a:r>
            <a:r>
              <a:rPr lang="es-CL" sz="4400" dirty="0" err="1"/>
              <a:t>RSelenium</a:t>
            </a:r>
            <a:endParaRPr lang="es-CL" sz="4400" dirty="0"/>
          </a:p>
        </p:txBody>
      </p:sp>
    </p:spTree>
    <p:extLst>
      <p:ext uri="{BB962C8B-B14F-4D97-AF65-F5344CB8AC3E}">
        <p14:creationId xmlns:p14="http://schemas.microsoft.com/office/powerpoint/2010/main" val="1019331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F61325D-B4B3-46D1-B781-8147A7D25D77}"/>
              </a:ext>
            </a:extLst>
          </p:cNvPr>
          <p:cNvPicPr>
            <a:picLocks noChangeAspect="1"/>
          </p:cNvPicPr>
          <p:nvPr/>
        </p:nvPicPr>
        <p:blipFill>
          <a:blip r:embed="rId2"/>
          <a:stretch>
            <a:fillRect/>
          </a:stretch>
        </p:blipFill>
        <p:spPr>
          <a:xfrm>
            <a:off x="1828054" y="0"/>
            <a:ext cx="8535891" cy="6858000"/>
          </a:xfrm>
          <a:prstGeom prst="rect">
            <a:avLst/>
          </a:prstGeom>
        </p:spPr>
      </p:pic>
    </p:spTree>
    <p:extLst>
      <p:ext uri="{BB962C8B-B14F-4D97-AF65-F5344CB8AC3E}">
        <p14:creationId xmlns:p14="http://schemas.microsoft.com/office/powerpoint/2010/main" val="1830004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5D6AEBE-D26B-476C-85EB-B9D200A2B99E}"/>
              </a:ext>
            </a:extLst>
          </p:cNvPr>
          <p:cNvPicPr>
            <a:picLocks noChangeAspect="1"/>
          </p:cNvPicPr>
          <p:nvPr/>
        </p:nvPicPr>
        <p:blipFill>
          <a:blip r:embed="rId2"/>
          <a:stretch>
            <a:fillRect/>
          </a:stretch>
        </p:blipFill>
        <p:spPr>
          <a:xfrm>
            <a:off x="1837844" y="0"/>
            <a:ext cx="8516312" cy="6858000"/>
          </a:xfrm>
          <a:prstGeom prst="rect">
            <a:avLst/>
          </a:prstGeom>
        </p:spPr>
      </p:pic>
    </p:spTree>
    <p:extLst>
      <p:ext uri="{BB962C8B-B14F-4D97-AF65-F5344CB8AC3E}">
        <p14:creationId xmlns:p14="http://schemas.microsoft.com/office/powerpoint/2010/main" val="2138349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D902642-A2DA-4199-ADF1-817BCBDC513A}"/>
              </a:ext>
            </a:extLst>
          </p:cNvPr>
          <p:cNvPicPr>
            <a:picLocks noChangeAspect="1"/>
          </p:cNvPicPr>
          <p:nvPr/>
        </p:nvPicPr>
        <p:blipFill>
          <a:blip r:embed="rId2"/>
          <a:stretch>
            <a:fillRect/>
          </a:stretch>
        </p:blipFill>
        <p:spPr>
          <a:xfrm>
            <a:off x="1639516" y="0"/>
            <a:ext cx="8912968" cy="6858000"/>
          </a:xfrm>
          <a:prstGeom prst="rect">
            <a:avLst/>
          </a:prstGeom>
        </p:spPr>
      </p:pic>
    </p:spTree>
    <p:extLst>
      <p:ext uri="{BB962C8B-B14F-4D97-AF65-F5344CB8AC3E}">
        <p14:creationId xmlns:p14="http://schemas.microsoft.com/office/powerpoint/2010/main" val="486685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386275D-157A-4D09-9CB8-BFE2E85AA6C7}"/>
              </a:ext>
            </a:extLst>
          </p:cNvPr>
          <p:cNvPicPr>
            <a:picLocks noChangeAspect="1"/>
          </p:cNvPicPr>
          <p:nvPr/>
        </p:nvPicPr>
        <p:blipFill>
          <a:blip r:embed="rId2"/>
          <a:stretch>
            <a:fillRect/>
          </a:stretch>
        </p:blipFill>
        <p:spPr>
          <a:xfrm>
            <a:off x="1656315" y="0"/>
            <a:ext cx="8879370" cy="6858000"/>
          </a:xfrm>
          <a:prstGeom prst="rect">
            <a:avLst/>
          </a:prstGeom>
        </p:spPr>
      </p:pic>
    </p:spTree>
    <p:extLst>
      <p:ext uri="{BB962C8B-B14F-4D97-AF65-F5344CB8AC3E}">
        <p14:creationId xmlns:p14="http://schemas.microsoft.com/office/powerpoint/2010/main" val="130335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5004B08-56A0-4091-83EF-82B561D860B4}"/>
              </a:ext>
            </a:extLst>
          </p:cNvPr>
          <p:cNvPicPr>
            <a:picLocks noChangeAspect="1"/>
          </p:cNvPicPr>
          <p:nvPr/>
        </p:nvPicPr>
        <p:blipFill>
          <a:blip r:embed="rId2"/>
          <a:stretch>
            <a:fillRect/>
          </a:stretch>
        </p:blipFill>
        <p:spPr>
          <a:xfrm>
            <a:off x="1726301" y="0"/>
            <a:ext cx="8739398" cy="6858000"/>
          </a:xfrm>
          <a:prstGeom prst="rect">
            <a:avLst/>
          </a:prstGeom>
        </p:spPr>
      </p:pic>
    </p:spTree>
    <p:extLst>
      <p:ext uri="{BB962C8B-B14F-4D97-AF65-F5344CB8AC3E}">
        <p14:creationId xmlns:p14="http://schemas.microsoft.com/office/powerpoint/2010/main" val="3576525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CE6B8397-867F-4C5A-9256-7968666FFD31}"/>
              </a:ext>
            </a:extLst>
          </p:cNvPr>
          <p:cNvPicPr>
            <a:picLocks noChangeAspect="1"/>
          </p:cNvPicPr>
          <p:nvPr/>
        </p:nvPicPr>
        <p:blipFill>
          <a:blip r:embed="rId2"/>
          <a:stretch>
            <a:fillRect/>
          </a:stretch>
        </p:blipFill>
        <p:spPr>
          <a:xfrm>
            <a:off x="1971481" y="0"/>
            <a:ext cx="8249038" cy="6858000"/>
          </a:xfrm>
          <a:prstGeom prst="rect">
            <a:avLst/>
          </a:prstGeom>
        </p:spPr>
      </p:pic>
    </p:spTree>
    <p:extLst>
      <p:ext uri="{BB962C8B-B14F-4D97-AF65-F5344CB8AC3E}">
        <p14:creationId xmlns:p14="http://schemas.microsoft.com/office/powerpoint/2010/main" val="823702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637AC47-ABBD-4E3A-A787-5F626962A8B2}"/>
              </a:ext>
            </a:extLst>
          </p:cNvPr>
          <p:cNvPicPr>
            <a:picLocks noChangeAspect="1"/>
          </p:cNvPicPr>
          <p:nvPr/>
        </p:nvPicPr>
        <p:blipFill>
          <a:blip r:embed="rId2"/>
          <a:stretch>
            <a:fillRect/>
          </a:stretch>
        </p:blipFill>
        <p:spPr>
          <a:xfrm>
            <a:off x="1777774" y="0"/>
            <a:ext cx="8636451" cy="6858000"/>
          </a:xfrm>
          <a:prstGeom prst="rect">
            <a:avLst/>
          </a:prstGeom>
        </p:spPr>
      </p:pic>
    </p:spTree>
    <p:extLst>
      <p:ext uri="{BB962C8B-B14F-4D97-AF65-F5344CB8AC3E}">
        <p14:creationId xmlns:p14="http://schemas.microsoft.com/office/powerpoint/2010/main" val="10936662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33A794D-BD21-4A93-A25E-43EF7000D687}"/>
              </a:ext>
            </a:extLst>
          </p:cNvPr>
          <p:cNvPicPr>
            <a:picLocks noChangeAspect="1"/>
          </p:cNvPicPr>
          <p:nvPr/>
        </p:nvPicPr>
        <p:blipFill>
          <a:blip r:embed="rId2"/>
          <a:stretch>
            <a:fillRect/>
          </a:stretch>
        </p:blipFill>
        <p:spPr>
          <a:xfrm>
            <a:off x="1627356" y="0"/>
            <a:ext cx="8937287" cy="6858000"/>
          </a:xfrm>
          <a:prstGeom prst="rect">
            <a:avLst/>
          </a:prstGeom>
        </p:spPr>
      </p:pic>
    </p:spTree>
    <p:extLst>
      <p:ext uri="{BB962C8B-B14F-4D97-AF65-F5344CB8AC3E}">
        <p14:creationId xmlns:p14="http://schemas.microsoft.com/office/powerpoint/2010/main" val="3573512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a:bodyPr>
          <a:lstStyle/>
          <a:p>
            <a:pPr marL="0" indent="0" algn="ctr">
              <a:buNone/>
            </a:pPr>
            <a:r>
              <a:rPr lang="es-CL" sz="7200" b="1" dirty="0"/>
              <a:t>Búsqueda con XPATH</a:t>
            </a:r>
            <a:endParaRPr lang="es-CL" sz="3600" dirty="0"/>
          </a:p>
        </p:txBody>
      </p:sp>
    </p:spTree>
    <p:extLst>
      <p:ext uri="{BB962C8B-B14F-4D97-AF65-F5344CB8AC3E}">
        <p14:creationId xmlns:p14="http://schemas.microsoft.com/office/powerpoint/2010/main" val="565250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BD0CE63-396F-4463-A832-0CC1B749AD1D}"/>
              </a:ext>
            </a:extLst>
          </p:cNvPr>
          <p:cNvPicPr>
            <a:picLocks noChangeAspect="1"/>
          </p:cNvPicPr>
          <p:nvPr/>
        </p:nvPicPr>
        <p:blipFill>
          <a:blip r:embed="rId2"/>
          <a:stretch>
            <a:fillRect/>
          </a:stretch>
        </p:blipFill>
        <p:spPr>
          <a:xfrm>
            <a:off x="1614746" y="0"/>
            <a:ext cx="8962507" cy="6858000"/>
          </a:xfrm>
          <a:prstGeom prst="rect">
            <a:avLst/>
          </a:prstGeom>
        </p:spPr>
      </p:pic>
    </p:spTree>
    <p:extLst>
      <p:ext uri="{BB962C8B-B14F-4D97-AF65-F5344CB8AC3E}">
        <p14:creationId xmlns:p14="http://schemas.microsoft.com/office/powerpoint/2010/main" val="3521573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A7D4B1-7D7F-4B64-A8B1-A5818C13C655}"/>
              </a:ext>
            </a:extLst>
          </p:cNvPr>
          <p:cNvSpPr>
            <a:spLocks noGrp="1"/>
          </p:cNvSpPr>
          <p:nvPr>
            <p:ph type="title"/>
          </p:nvPr>
        </p:nvSpPr>
        <p:spPr/>
        <p:txBody>
          <a:bodyPr/>
          <a:lstStyle/>
          <a:p>
            <a:r>
              <a:rPr lang="es-CL" b="1" dirty="0"/>
              <a:t>Contenidos</a:t>
            </a:r>
          </a:p>
        </p:txBody>
      </p:sp>
      <p:sp>
        <p:nvSpPr>
          <p:cNvPr id="3" name="Marcador de contenido 2">
            <a:extLst>
              <a:ext uri="{FF2B5EF4-FFF2-40B4-BE49-F238E27FC236}">
                <a16:creationId xmlns:a16="http://schemas.microsoft.com/office/drawing/2014/main" id="{005AD8CB-FE6E-4BE3-AACF-009F1A11348D}"/>
              </a:ext>
            </a:extLst>
          </p:cNvPr>
          <p:cNvSpPr>
            <a:spLocks noGrp="1"/>
          </p:cNvSpPr>
          <p:nvPr>
            <p:ph idx="1"/>
          </p:nvPr>
        </p:nvSpPr>
        <p:spPr/>
        <p:txBody>
          <a:bodyPr/>
          <a:lstStyle/>
          <a:p>
            <a:r>
              <a:rPr lang="es-CL" dirty="0"/>
              <a:t>Introducción a </a:t>
            </a:r>
            <a:r>
              <a:rPr lang="es-CL" dirty="0" err="1"/>
              <a:t>Webscrapping</a:t>
            </a:r>
            <a:endParaRPr lang="es-CL" dirty="0"/>
          </a:p>
          <a:p>
            <a:r>
              <a:rPr lang="es-CL" dirty="0"/>
              <a:t>Estructura XML</a:t>
            </a:r>
          </a:p>
          <a:p>
            <a:r>
              <a:rPr lang="es-CL" dirty="0"/>
              <a:t>Búsqueda con XPATH</a:t>
            </a:r>
          </a:p>
          <a:p>
            <a:r>
              <a:rPr lang="es-CL" dirty="0"/>
              <a:t>Búsqueda con CSS</a:t>
            </a:r>
          </a:p>
          <a:p>
            <a:r>
              <a:rPr lang="es-CL" dirty="0"/>
              <a:t>Ejemplos de búsqueda</a:t>
            </a:r>
          </a:p>
          <a:p>
            <a:r>
              <a:rPr lang="es-CL" dirty="0" err="1"/>
              <a:t>Webscrapping</a:t>
            </a:r>
            <a:r>
              <a:rPr lang="es-CL" dirty="0"/>
              <a:t> con {</a:t>
            </a:r>
            <a:r>
              <a:rPr lang="es-CL" dirty="0" err="1"/>
              <a:t>rvest</a:t>
            </a:r>
            <a:r>
              <a:rPr lang="es-CL" dirty="0"/>
              <a:t>}</a:t>
            </a:r>
          </a:p>
          <a:p>
            <a:r>
              <a:rPr lang="es-CL" dirty="0" err="1"/>
              <a:t>Webscrapping</a:t>
            </a:r>
            <a:r>
              <a:rPr lang="es-CL" dirty="0"/>
              <a:t> con {</a:t>
            </a:r>
            <a:r>
              <a:rPr lang="es-CL" dirty="0" err="1"/>
              <a:t>Rselenium</a:t>
            </a:r>
            <a:r>
              <a:rPr lang="es-CL" dirty="0"/>
              <a:t>}</a:t>
            </a:r>
          </a:p>
        </p:txBody>
      </p:sp>
    </p:spTree>
    <p:extLst>
      <p:ext uri="{BB962C8B-B14F-4D97-AF65-F5344CB8AC3E}">
        <p14:creationId xmlns:p14="http://schemas.microsoft.com/office/powerpoint/2010/main" val="31061896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2585614-4D24-4F10-A3B6-8F0E842A1A9E}"/>
              </a:ext>
            </a:extLst>
          </p:cNvPr>
          <p:cNvPicPr>
            <a:picLocks noChangeAspect="1"/>
          </p:cNvPicPr>
          <p:nvPr/>
        </p:nvPicPr>
        <p:blipFill>
          <a:blip r:embed="rId2"/>
          <a:stretch>
            <a:fillRect/>
          </a:stretch>
        </p:blipFill>
        <p:spPr>
          <a:xfrm>
            <a:off x="1584960" y="0"/>
            <a:ext cx="9022080" cy="6858000"/>
          </a:xfrm>
          <a:prstGeom prst="rect">
            <a:avLst/>
          </a:prstGeom>
        </p:spPr>
      </p:pic>
    </p:spTree>
    <p:extLst>
      <p:ext uri="{BB962C8B-B14F-4D97-AF65-F5344CB8AC3E}">
        <p14:creationId xmlns:p14="http://schemas.microsoft.com/office/powerpoint/2010/main" val="4237865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E71DD32-6EAB-4904-8005-35663CD8210E}"/>
              </a:ext>
            </a:extLst>
          </p:cNvPr>
          <p:cNvPicPr>
            <a:picLocks noChangeAspect="1"/>
          </p:cNvPicPr>
          <p:nvPr/>
        </p:nvPicPr>
        <p:blipFill>
          <a:blip r:embed="rId2"/>
          <a:stretch>
            <a:fillRect/>
          </a:stretch>
        </p:blipFill>
        <p:spPr>
          <a:xfrm>
            <a:off x="2376924" y="0"/>
            <a:ext cx="7438151" cy="6858000"/>
          </a:xfrm>
          <a:prstGeom prst="rect">
            <a:avLst/>
          </a:prstGeom>
        </p:spPr>
      </p:pic>
    </p:spTree>
    <p:extLst>
      <p:ext uri="{BB962C8B-B14F-4D97-AF65-F5344CB8AC3E}">
        <p14:creationId xmlns:p14="http://schemas.microsoft.com/office/powerpoint/2010/main" val="41420545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A8E7B572-99DC-4F2A-9EFE-AF59D85EAD38}"/>
              </a:ext>
            </a:extLst>
          </p:cNvPr>
          <p:cNvPicPr>
            <a:picLocks noChangeAspect="1"/>
          </p:cNvPicPr>
          <p:nvPr/>
        </p:nvPicPr>
        <p:blipFill>
          <a:blip r:embed="rId2"/>
          <a:stretch>
            <a:fillRect/>
          </a:stretch>
        </p:blipFill>
        <p:spPr>
          <a:xfrm>
            <a:off x="1512834" y="0"/>
            <a:ext cx="9166332" cy="6858000"/>
          </a:xfrm>
          <a:prstGeom prst="rect">
            <a:avLst/>
          </a:prstGeom>
        </p:spPr>
      </p:pic>
    </p:spTree>
    <p:extLst>
      <p:ext uri="{BB962C8B-B14F-4D97-AF65-F5344CB8AC3E}">
        <p14:creationId xmlns:p14="http://schemas.microsoft.com/office/powerpoint/2010/main" val="18125798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6A2D1C3-E827-4569-A878-DF79E6547E07}"/>
              </a:ext>
            </a:extLst>
          </p:cNvPr>
          <p:cNvPicPr>
            <a:picLocks noChangeAspect="1"/>
          </p:cNvPicPr>
          <p:nvPr/>
        </p:nvPicPr>
        <p:blipFill>
          <a:blip r:embed="rId2"/>
          <a:stretch>
            <a:fillRect/>
          </a:stretch>
        </p:blipFill>
        <p:spPr>
          <a:xfrm>
            <a:off x="1541241" y="0"/>
            <a:ext cx="9109517" cy="6858000"/>
          </a:xfrm>
          <a:prstGeom prst="rect">
            <a:avLst/>
          </a:prstGeom>
        </p:spPr>
      </p:pic>
    </p:spTree>
    <p:extLst>
      <p:ext uri="{BB962C8B-B14F-4D97-AF65-F5344CB8AC3E}">
        <p14:creationId xmlns:p14="http://schemas.microsoft.com/office/powerpoint/2010/main" val="2659380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05A28D2-DF76-4D01-8402-2D20DD61459C}"/>
              </a:ext>
            </a:extLst>
          </p:cNvPr>
          <p:cNvPicPr>
            <a:picLocks noChangeAspect="1"/>
          </p:cNvPicPr>
          <p:nvPr/>
        </p:nvPicPr>
        <p:blipFill>
          <a:blip r:embed="rId2"/>
          <a:stretch>
            <a:fillRect/>
          </a:stretch>
        </p:blipFill>
        <p:spPr>
          <a:xfrm>
            <a:off x="1491343" y="0"/>
            <a:ext cx="9209314" cy="6858000"/>
          </a:xfrm>
          <a:prstGeom prst="rect">
            <a:avLst/>
          </a:prstGeom>
        </p:spPr>
      </p:pic>
    </p:spTree>
    <p:extLst>
      <p:ext uri="{BB962C8B-B14F-4D97-AF65-F5344CB8AC3E}">
        <p14:creationId xmlns:p14="http://schemas.microsoft.com/office/powerpoint/2010/main" val="28362032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7F1C1C4-D550-40F6-9624-FD9BF1C61C9E}"/>
              </a:ext>
            </a:extLst>
          </p:cNvPr>
          <p:cNvPicPr>
            <a:picLocks noChangeAspect="1"/>
          </p:cNvPicPr>
          <p:nvPr/>
        </p:nvPicPr>
        <p:blipFill>
          <a:blip r:embed="rId2"/>
          <a:stretch>
            <a:fillRect/>
          </a:stretch>
        </p:blipFill>
        <p:spPr>
          <a:xfrm>
            <a:off x="1591831" y="0"/>
            <a:ext cx="9008338" cy="6858000"/>
          </a:xfrm>
          <a:prstGeom prst="rect">
            <a:avLst/>
          </a:prstGeom>
        </p:spPr>
      </p:pic>
    </p:spTree>
    <p:extLst>
      <p:ext uri="{BB962C8B-B14F-4D97-AF65-F5344CB8AC3E}">
        <p14:creationId xmlns:p14="http://schemas.microsoft.com/office/powerpoint/2010/main" val="2928611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F8261CB-0CAF-423D-85E4-A2FDFC458AD5}"/>
              </a:ext>
            </a:extLst>
          </p:cNvPr>
          <p:cNvPicPr>
            <a:picLocks noChangeAspect="1"/>
          </p:cNvPicPr>
          <p:nvPr/>
        </p:nvPicPr>
        <p:blipFill>
          <a:blip r:embed="rId2"/>
          <a:stretch>
            <a:fillRect/>
          </a:stretch>
        </p:blipFill>
        <p:spPr>
          <a:xfrm>
            <a:off x="2517382" y="0"/>
            <a:ext cx="7157236" cy="6858000"/>
          </a:xfrm>
          <a:prstGeom prst="rect">
            <a:avLst/>
          </a:prstGeom>
        </p:spPr>
      </p:pic>
    </p:spTree>
    <p:extLst>
      <p:ext uri="{BB962C8B-B14F-4D97-AF65-F5344CB8AC3E}">
        <p14:creationId xmlns:p14="http://schemas.microsoft.com/office/powerpoint/2010/main" val="2360523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70DEBC6-17CC-45AC-8CD3-F4F6DA70ABF9}"/>
              </a:ext>
            </a:extLst>
          </p:cNvPr>
          <p:cNvPicPr>
            <a:picLocks noChangeAspect="1"/>
          </p:cNvPicPr>
          <p:nvPr/>
        </p:nvPicPr>
        <p:blipFill>
          <a:blip r:embed="rId2"/>
          <a:stretch>
            <a:fillRect/>
          </a:stretch>
        </p:blipFill>
        <p:spPr>
          <a:xfrm>
            <a:off x="1180279" y="0"/>
            <a:ext cx="9831442" cy="6858000"/>
          </a:xfrm>
          <a:prstGeom prst="rect">
            <a:avLst/>
          </a:prstGeom>
        </p:spPr>
      </p:pic>
    </p:spTree>
    <p:extLst>
      <p:ext uri="{BB962C8B-B14F-4D97-AF65-F5344CB8AC3E}">
        <p14:creationId xmlns:p14="http://schemas.microsoft.com/office/powerpoint/2010/main" val="5791270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a:bodyPr>
          <a:lstStyle/>
          <a:p>
            <a:pPr marL="0" indent="0" algn="ctr">
              <a:buNone/>
            </a:pPr>
            <a:r>
              <a:rPr lang="es-CL" sz="7200" b="1" dirty="0"/>
              <a:t>Búsqueda con CSS</a:t>
            </a:r>
            <a:endParaRPr lang="es-CL" sz="3600" dirty="0"/>
          </a:p>
        </p:txBody>
      </p:sp>
    </p:spTree>
    <p:extLst>
      <p:ext uri="{BB962C8B-B14F-4D97-AF65-F5344CB8AC3E}">
        <p14:creationId xmlns:p14="http://schemas.microsoft.com/office/powerpoint/2010/main" val="2988750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0C1DE81-8B10-425C-B024-B1DAA89F5249}"/>
              </a:ext>
            </a:extLst>
          </p:cNvPr>
          <p:cNvPicPr>
            <a:picLocks noChangeAspect="1"/>
          </p:cNvPicPr>
          <p:nvPr/>
        </p:nvPicPr>
        <p:blipFill>
          <a:blip r:embed="rId2"/>
          <a:stretch>
            <a:fillRect/>
          </a:stretch>
        </p:blipFill>
        <p:spPr>
          <a:xfrm>
            <a:off x="1402185" y="0"/>
            <a:ext cx="9387629" cy="6858000"/>
          </a:xfrm>
          <a:prstGeom prst="rect">
            <a:avLst/>
          </a:prstGeom>
        </p:spPr>
      </p:pic>
    </p:spTree>
    <p:extLst>
      <p:ext uri="{BB962C8B-B14F-4D97-AF65-F5344CB8AC3E}">
        <p14:creationId xmlns:p14="http://schemas.microsoft.com/office/powerpoint/2010/main" val="431067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fontScale="92500"/>
          </a:bodyPr>
          <a:lstStyle/>
          <a:p>
            <a:pPr marL="0" indent="0" algn="ctr">
              <a:buNone/>
            </a:pPr>
            <a:r>
              <a:rPr lang="es-CL" sz="7200" b="1" dirty="0"/>
              <a:t>Introducción a </a:t>
            </a:r>
            <a:r>
              <a:rPr lang="es-CL" sz="7200" b="1" dirty="0" err="1"/>
              <a:t>Webscrapping</a:t>
            </a:r>
            <a:endParaRPr lang="es-CL" sz="3600" dirty="0"/>
          </a:p>
        </p:txBody>
      </p:sp>
    </p:spTree>
    <p:extLst>
      <p:ext uri="{BB962C8B-B14F-4D97-AF65-F5344CB8AC3E}">
        <p14:creationId xmlns:p14="http://schemas.microsoft.com/office/powerpoint/2010/main" val="2254142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4F013A6A-4063-4474-840B-5A32D834289D}"/>
              </a:ext>
            </a:extLst>
          </p:cNvPr>
          <p:cNvPicPr>
            <a:picLocks noChangeAspect="1"/>
          </p:cNvPicPr>
          <p:nvPr/>
        </p:nvPicPr>
        <p:blipFill>
          <a:blip r:embed="rId2"/>
          <a:stretch>
            <a:fillRect/>
          </a:stretch>
        </p:blipFill>
        <p:spPr>
          <a:xfrm>
            <a:off x="1313632" y="0"/>
            <a:ext cx="9564736" cy="6858000"/>
          </a:xfrm>
          <a:prstGeom prst="rect">
            <a:avLst/>
          </a:prstGeom>
        </p:spPr>
      </p:pic>
    </p:spTree>
    <p:extLst>
      <p:ext uri="{BB962C8B-B14F-4D97-AF65-F5344CB8AC3E}">
        <p14:creationId xmlns:p14="http://schemas.microsoft.com/office/powerpoint/2010/main" val="40201587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3CACC3F6-440E-4742-8440-E6C698E4DAAB}"/>
              </a:ext>
            </a:extLst>
          </p:cNvPr>
          <p:cNvPicPr>
            <a:picLocks noChangeAspect="1"/>
          </p:cNvPicPr>
          <p:nvPr/>
        </p:nvPicPr>
        <p:blipFill>
          <a:blip r:embed="rId2"/>
          <a:stretch>
            <a:fillRect/>
          </a:stretch>
        </p:blipFill>
        <p:spPr>
          <a:xfrm>
            <a:off x="1552750" y="0"/>
            <a:ext cx="9086500" cy="6858000"/>
          </a:xfrm>
          <a:prstGeom prst="rect">
            <a:avLst/>
          </a:prstGeom>
        </p:spPr>
      </p:pic>
    </p:spTree>
    <p:extLst>
      <p:ext uri="{BB962C8B-B14F-4D97-AF65-F5344CB8AC3E}">
        <p14:creationId xmlns:p14="http://schemas.microsoft.com/office/powerpoint/2010/main" val="30016560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1858297" y="2231923"/>
            <a:ext cx="8445910" cy="1730477"/>
          </a:xfrm>
        </p:spPr>
        <p:txBody>
          <a:bodyPr>
            <a:normAutofit fontScale="92500"/>
          </a:bodyPr>
          <a:lstStyle/>
          <a:p>
            <a:pPr marL="0" indent="0" algn="ctr">
              <a:buNone/>
            </a:pPr>
            <a:r>
              <a:rPr lang="es-CL" sz="7200" b="1" dirty="0"/>
              <a:t>Ejemplos de Búsqueda</a:t>
            </a:r>
            <a:endParaRPr lang="es-CL" sz="3600" dirty="0"/>
          </a:p>
        </p:txBody>
      </p:sp>
    </p:spTree>
    <p:extLst>
      <p:ext uri="{BB962C8B-B14F-4D97-AF65-F5344CB8AC3E}">
        <p14:creationId xmlns:p14="http://schemas.microsoft.com/office/powerpoint/2010/main" val="2560802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F638B4-95B8-4FD2-AE7B-01A0557188A6}"/>
              </a:ext>
            </a:extLst>
          </p:cNvPr>
          <p:cNvSpPr>
            <a:spLocks noGrp="1"/>
          </p:cNvSpPr>
          <p:nvPr>
            <p:ph type="title"/>
          </p:nvPr>
        </p:nvSpPr>
        <p:spPr/>
        <p:txBody>
          <a:bodyPr/>
          <a:lstStyle/>
          <a:p>
            <a:r>
              <a:rPr lang="es-CL" b="1" dirty="0"/>
              <a:t>Inspeccionar Código Fuente</a:t>
            </a:r>
          </a:p>
        </p:txBody>
      </p:sp>
      <p:sp>
        <p:nvSpPr>
          <p:cNvPr id="3" name="Marcador de contenido 2">
            <a:extLst>
              <a:ext uri="{FF2B5EF4-FFF2-40B4-BE49-F238E27FC236}">
                <a16:creationId xmlns:a16="http://schemas.microsoft.com/office/drawing/2014/main" id="{9A432555-8E06-4971-8BE0-8DDB38529B4A}"/>
              </a:ext>
            </a:extLst>
          </p:cNvPr>
          <p:cNvSpPr>
            <a:spLocks noGrp="1"/>
          </p:cNvSpPr>
          <p:nvPr>
            <p:ph idx="1"/>
          </p:nvPr>
        </p:nvSpPr>
        <p:spPr/>
        <p:txBody>
          <a:bodyPr/>
          <a:lstStyle/>
          <a:p>
            <a:r>
              <a:rPr lang="es-CL" dirty="0"/>
              <a:t>Google Chrome </a:t>
            </a:r>
          </a:p>
          <a:p>
            <a:pPr lvl="1"/>
            <a:r>
              <a:rPr lang="es-CL" dirty="0"/>
              <a:t>Inspeccionar </a:t>
            </a:r>
            <a:r>
              <a:rPr lang="es-CL" dirty="0" err="1"/>
              <a:t>Ctrl+Shift+I</a:t>
            </a:r>
            <a:endParaRPr lang="es-CL" dirty="0"/>
          </a:p>
          <a:p>
            <a:pPr lvl="1"/>
            <a:r>
              <a:rPr lang="es-CL" dirty="0"/>
              <a:t>Ver </a:t>
            </a:r>
            <a:r>
              <a:rPr lang="es-CL" dirty="0" err="1"/>
              <a:t>Ctrl+U</a:t>
            </a:r>
            <a:endParaRPr lang="es-CL" dirty="0"/>
          </a:p>
          <a:p>
            <a:r>
              <a:rPr lang="es-CL" dirty="0"/>
              <a:t>Mozilla Firefox</a:t>
            </a:r>
          </a:p>
          <a:p>
            <a:pPr lvl="1"/>
            <a:r>
              <a:rPr lang="es-CL" dirty="0"/>
              <a:t>Inspeccionar </a:t>
            </a:r>
            <a:r>
              <a:rPr lang="es-CL" dirty="0" err="1"/>
              <a:t>Ctrl+Shift+C</a:t>
            </a:r>
            <a:endParaRPr lang="es-CL" dirty="0"/>
          </a:p>
          <a:p>
            <a:pPr lvl="1"/>
            <a:r>
              <a:rPr lang="es-CL" dirty="0"/>
              <a:t>Ver </a:t>
            </a:r>
            <a:r>
              <a:rPr lang="es-CL" dirty="0" err="1"/>
              <a:t>Ctrl+U</a:t>
            </a:r>
            <a:endParaRPr lang="es-CL" dirty="0"/>
          </a:p>
        </p:txBody>
      </p:sp>
    </p:spTree>
    <p:extLst>
      <p:ext uri="{BB962C8B-B14F-4D97-AF65-F5344CB8AC3E}">
        <p14:creationId xmlns:p14="http://schemas.microsoft.com/office/powerpoint/2010/main" val="18437855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F638B4-95B8-4FD2-AE7B-01A0557188A6}"/>
              </a:ext>
            </a:extLst>
          </p:cNvPr>
          <p:cNvSpPr>
            <a:spLocks noGrp="1"/>
          </p:cNvSpPr>
          <p:nvPr>
            <p:ph type="title"/>
          </p:nvPr>
        </p:nvSpPr>
        <p:spPr/>
        <p:txBody>
          <a:bodyPr/>
          <a:lstStyle/>
          <a:p>
            <a:r>
              <a:rPr lang="es-CL" b="1" dirty="0"/>
              <a:t>Selector Gadget para </a:t>
            </a:r>
            <a:r>
              <a:rPr lang="es-CL" b="1" dirty="0" err="1"/>
              <a:t>GoogleChrome</a:t>
            </a:r>
            <a:endParaRPr lang="es-CL" b="1" dirty="0"/>
          </a:p>
        </p:txBody>
      </p:sp>
      <p:sp>
        <p:nvSpPr>
          <p:cNvPr id="3" name="Marcador de contenido 2">
            <a:extLst>
              <a:ext uri="{FF2B5EF4-FFF2-40B4-BE49-F238E27FC236}">
                <a16:creationId xmlns:a16="http://schemas.microsoft.com/office/drawing/2014/main" id="{9A432555-8E06-4971-8BE0-8DDB38529B4A}"/>
              </a:ext>
            </a:extLst>
          </p:cNvPr>
          <p:cNvSpPr>
            <a:spLocks noGrp="1"/>
          </p:cNvSpPr>
          <p:nvPr>
            <p:ph idx="1"/>
          </p:nvPr>
        </p:nvSpPr>
        <p:spPr/>
        <p:txBody>
          <a:bodyPr/>
          <a:lstStyle/>
          <a:p>
            <a:r>
              <a:rPr lang="es-CL" dirty="0"/>
              <a:t>Genera selectores CSS y XPATH de forma automática</a:t>
            </a:r>
          </a:p>
          <a:p>
            <a:r>
              <a:rPr lang="es-CL" dirty="0">
                <a:hlinkClick r:id="rId2"/>
              </a:rPr>
              <a:t>https://selectorgadget.com/</a:t>
            </a:r>
            <a:endParaRPr lang="es-CL" dirty="0"/>
          </a:p>
        </p:txBody>
      </p:sp>
    </p:spTree>
    <p:extLst>
      <p:ext uri="{BB962C8B-B14F-4D97-AF65-F5344CB8AC3E}">
        <p14:creationId xmlns:p14="http://schemas.microsoft.com/office/powerpoint/2010/main" val="39791141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F638B4-95B8-4FD2-AE7B-01A0557188A6}"/>
              </a:ext>
            </a:extLst>
          </p:cNvPr>
          <p:cNvSpPr>
            <a:spLocks noGrp="1"/>
          </p:cNvSpPr>
          <p:nvPr>
            <p:ph type="title"/>
          </p:nvPr>
        </p:nvSpPr>
        <p:spPr/>
        <p:txBody>
          <a:bodyPr/>
          <a:lstStyle/>
          <a:p>
            <a:r>
              <a:rPr lang="es-CL" b="1" dirty="0"/>
              <a:t>CSS </a:t>
            </a:r>
            <a:r>
              <a:rPr lang="es-CL" b="1" dirty="0" err="1"/>
              <a:t>Diner</a:t>
            </a:r>
            <a:r>
              <a:rPr lang="es-CL" b="1" dirty="0"/>
              <a:t> para practicar</a:t>
            </a:r>
          </a:p>
        </p:txBody>
      </p:sp>
      <p:sp>
        <p:nvSpPr>
          <p:cNvPr id="3" name="Marcador de contenido 2">
            <a:extLst>
              <a:ext uri="{FF2B5EF4-FFF2-40B4-BE49-F238E27FC236}">
                <a16:creationId xmlns:a16="http://schemas.microsoft.com/office/drawing/2014/main" id="{9A432555-8E06-4971-8BE0-8DDB38529B4A}"/>
              </a:ext>
            </a:extLst>
          </p:cNvPr>
          <p:cNvSpPr>
            <a:spLocks noGrp="1"/>
          </p:cNvSpPr>
          <p:nvPr>
            <p:ph idx="1"/>
          </p:nvPr>
        </p:nvSpPr>
        <p:spPr/>
        <p:txBody>
          <a:bodyPr/>
          <a:lstStyle/>
          <a:p>
            <a:r>
              <a:rPr lang="es-CL" dirty="0"/>
              <a:t>Juego para aprender sobre selección CSS</a:t>
            </a:r>
          </a:p>
          <a:p>
            <a:r>
              <a:rPr lang="es-CL" dirty="0">
                <a:hlinkClick r:id="rId2"/>
              </a:rPr>
              <a:t>http://flukeout.github.io/</a:t>
            </a:r>
            <a:endParaRPr lang="es-CL" dirty="0"/>
          </a:p>
          <a:p>
            <a:pPr marL="0" indent="0">
              <a:buNone/>
            </a:pPr>
            <a:endParaRPr lang="es-CL" dirty="0"/>
          </a:p>
        </p:txBody>
      </p:sp>
    </p:spTree>
    <p:extLst>
      <p:ext uri="{BB962C8B-B14F-4D97-AF65-F5344CB8AC3E}">
        <p14:creationId xmlns:p14="http://schemas.microsoft.com/office/powerpoint/2010/main" val="26184468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1858297" y="2231923"/>
            <a:ext cx="8445910" cy="1730477"/>
          </a:xfrm>
        </p:spPr>
        <p:txBody>
          <a:bodyPr>
            <a:normAutofit fontScale="92500" lnSpcReduction="20000"/>
          </a:bodyPr>
          <a:lstStyle/>
          <a:p>
            <a:pPr marL="0" indent="0" algn="ctr">
              <a:buNone/>
            </a:pPr>
            <a:r>
              <a:rPr lang="es-CL" sz="7200" b="1" dirty="0" err="1"/>
              <a:t>Webscrapping</a:t>
            </a:r>
            <a:r>
              <a:rPr lang="es-CL" sz="7200" b="1" dirty="0"/>
              <a:t> con {</a:t>
            </a:r>
            <a:r>
              <a:rPr lang="es-CL" sz="7200" b="1" dirty="0" err="1"/>
              <a:t>rvest</a:t>
            </a:r>
            <a:r>
              <a:rPr lang="es-CL" sz="7200" b="1" dirty="0"/>
              <a:t>}</a:t>
            </a:r>
            <a:endParaRPr lang="es-CL" sz="3600" dirty="0"/>
          </a:p>
        </p:txBody>
      </p:sp>
    </p:spTree>
    <p:extLst>
      <p:ext uri="{BB962C8B-B14F-4D97-AF65-F5344CB8AC3E}">
        <p14:creationId xmlns:p14="http://schemas.microsoft.com/office/powerpoint/2010/main" val="8704931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C0BF863-4707-4917-A384-9F9285FA57AE}"/>
              </a:ext>
            </a:extLst>
          </p:cNvPr>
          <p:cNvPicPr>
            <a:picLocks noChangeAspect="1"/>
          </p:cNvPicPr>
          <p:nvPr/>
        </p:nvPicPr>
        <p:blipFill rotWithShape="1">
          <a:blip r:embed="rId2"/>
          <a:srcRect b="19856"/>
          <a:stretch/>
        </p:blipFill>
        <p:spPr>
          <a:xfrm>
            <a:off x="2340979" y="0"/>
            <a:ext cx="7510042" cy="5496232"/>
          </a:xfrm>
          <a:prstGeom prst="rect">
            <a:avLst/>
          </a:prstGeom>
        </p:spPr>
      </p:pic>
    </p:spTree>
    <p:extLst>
      <p:ext uri="{BB962C8B-B14F-4D97-AF65-F5344CB8AC3E}">
        <p14:creationId xmlns:p14="http://schemas.microsoft.com/office/powerpoint/2010/main" val="1653188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3AE168C-11F8-4B19-BC21-19004194E7A2}"/>
              </a:ext>
            </a:extLst>
          </p:cNvPr>
          <p:cNvPicPr>
            <a:picLocks noChangeAspect="1"/>
          </p:cNvPicPr>
          <p:nvPr/>
        </p:nvPicPr>
        <p:blipFill>
          <a:blip r:embed="rId2"/>
          <a:stretch>
            <a:fillRect/>
          </a:stretch>
        </p:blipFill>
        <p:spPr>
          <a:xfrm>
            <a:off x="2360510" y="0"/>
            <a:ext cx="7470980" cy="6858000"/>
          </a:xfrm>
          <a:prstGeom prst="rect">
            <a:avLst/>
          </a:prstGeom>
        </p:spPr>
      </p:pic>
    </p:spTree>
    <p:extLst>
      <p:ext uri="{BB962C8B-B14F-4D97-AF65-F5344CB8AC3E}">
        <p14:creationId xmlns:p14="http://schemas.microsoft.com/office/powerpoint/2010/main" val="24805975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4BB88BA-AEBC-4AF0-815F-30867451931C}"/>
              </a:ext>
            </a:extLst>
          </p:cNvPr>
          <p:cNvPicPr>
            <a:picLocks noChangeAspect="1"/>
          </p:cNvPicPr>
          <p:nvPr/>
        </p:nvPicPr>
        <p:blipFill>
          <a:blip r:embed="rId2"/>
          <a:stretch>
            <a:fillRect/>
          </a:stretch>
        </p:blipFill>
        <p:spPr>
          <a:xfrm>
            <a:off x="2123153" y="0"/>
            <a:ext cx="7945694" cy="6858000"/>
          </a:xfrm>
          <a:prstGeom prst="rect">
            <a:avLst/>
          </a:prstGeom>
        </p:spPr>
      </p:pic>
    </p:spTree>
    <p:extLst>
      <p:ext uri="{BB962C8B-B14F-4D97-AF65-F5344CB8AC3E}">
        <p14:creationId xmlns:p14="http://schemas.microsoft.com/office/powerpoint/2010/main" val="1197496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Recolección de datos desde de la web</a:t>
            </a:r>
            <a:endParaRPr lang="es-CL" b="1" dirty="0"/>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Datos valiosos pero de difícil acceso</a:t>
            </a:r>
          </a:p>
          <a:p>
            <a:endParaRPr lang="es-CL" dirty="0"/>
          </a:p>
          <a:p>
            <a:endParaRPr lang="es-CL" dirty="0"/>
          </a:p>
          <a:p>
            <a:endParaRPr lang="es-CL" dirty="0"/>
          </a:p>
        </p:txBody>
      </p:sp>
    </p:spTree>
    <p:extLst>
      <p:ext uri="{BB962C8B-B14F-4D97-AF65-F5344CB8AC3E}">
        <p14:creationId xmlns:p14="http://schemas.microsoft.com/office/powerpoint/2010/main" val="10450959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0C6A93A-7C3C-4809-8056-3E27C32D44C6}"/>
              </a:ext>
            </a:extLst>
          </p:cNvPr>
          <p:cNvPicPr>
            <a:picLocks noChangeAspect="1"/>
          </p:cNvPicPr>
          <p:nvPr/>
        </p:nvPicPr>
        <p:blipFill>
          <a:blip r:embed="rId2"/>
          <a:stretch>
            <a:fillRect/>
          </a:stretch>
        </p:blipFill>
        <p:spPr>
          <a:xfrm>
            <a:off x="1545537" y="0"/>
            <a:ext cx="9100926" cy="6858000"/>
          </a:xfrm>
          <a:prstGeom prst="rect">
            <a:avLst/>
          </a:prstGeom>
        </p:spPr>
      </p:pic>
    </p:spTree>
    <p:extLst>
      <p:ext uri="{BB962C8B-B14F-4D97-AF65-F5344CB8AC3E}">
        <p14:creationId xmlns:p14="http://schemas.microsoft.com/office/powerpoint/2010/main" val="30009426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C83CD5E-4736-4DF2-AD96-812923EA715A}"/>
              </a:ext>
            </a:extLst>
          </p:cNvPr>
          <p:cNvPicPr>
            <a:picLocks noChangeAspect="1"/>
          </p:cNvPicPr>
          <p:nvPr/>
        </p:nvPicPr>
        <p:blipFill>
          <a:blip r:embed="rId2"/>
          <a:stretch>
            <a:fillRect/>
          </a:stretch>
        </p:blipFill>
        <p:spPr>
          <a:xfrm>
            <a:off x="1366345" y="0"/>
            <a:ext cx="9459310" cy="6858000"/>
          </a:xfrm>
          <a:prstGeom prst="rect">
            <a:avLst/>
          </a:prstGeom>
        </p:spPr>
      </p:pic>
    </p:spTree>
    <p:extLst>
      <p:ext uri="{BB962C8B-B14F-4D97-AF65-F5344CB8AC3E}">
        <p14:creationId xmlns:p14="http://schemas.microsoft.com/office/powerpoint/2010/main" val="4061792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00BD8-5C60-4B6C-8E14-4BF237E0AD4B}"/>
              </a:ext>
            </a:extLst>
          </p:cNvPr>
          <p:cNvSpPr>
            <a:spLocks noGrp="1"/>
          </p:cNvSpPr>
          <p:nvPr>
            <p:ph type="title"/>
          </p:nvPr>
        </p:nvSpPr>
        <p:spPr/>
        <p:txBody>
          <a:bodyPr/>
          <a:lstStyle/>
          <a:p>
            <a:r>
              <a:rPr lang="es-CL" b="1" dirty="0"/>
              <a:t>Estructura HTML</a:t>
            </a:r>
          </a:p>
        </p:txBody>
      </p:sp>
      <p:pic>
        <p:nvPicPr>
          <p:cNvPr id="5" name="Imagen 4">
            <a:extLst>
              <a:ext uri="{FF2B5EF4-FFF2-40B4-BE49-F238E27FC236}">
                <a16:creationId xmlns:a16="http://schemas.microsoft.com/office/drawing/2014/main" id="{BB777555-6325-4376-8A18-D086AF5500BB}"/>
              </a:ext>
            </a:extLst>
          </p:cNvPr>
          <p:cNvPicPr>
            <a:picLocks noChangeAspect="1"/>
          </p:cNvPicPr>
          <p:nvPr/>
        </p:nvPicPr>
        <p:blipFill rotWithShape="1">
          <a:blip r:embed="rId2"/>
          <a:srcRect b="41505"/>
          <a:stretch/>
        </p:blipFill>
        <p:spPr>
          <a:xfrm>
            <a:off x="2617838" y="1423219"/>
            <a:ext cx="6658882" cy="4011561"/>
          </a:xfrm>
          <a:prstGeom prst="rect">
            <a:avLst/>
          </a:prstGeom>
        </p:spPr>
      </p:pic>
    </p:spTree>
    <p:extLst>
      <p:ext uri="{BB962C8B-B14F-4D97-AF65-F5344CB8AC3E}">
        <p14:creationId xmlns:p14="http://schemas.microsoft.com/office/powerpoint/2010/main" val="15141589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00BD8-5C60-4B6C-8E14-4BF237E0AD4B}"/>
              </a:ext>
            </a:extLst>
          </p:cNvPr>
          <p:cNvSpPr>
            <a:spLocks noGrp="1"/>
          </p:cNvSpPr>
          <p:nvPr>
            <p:ph type="title"/>
          </p:nvPr>
        </p:nvSpPr>
        <p:spPr/>
        <p:txBody>
          <a:bodyPr/>
          <a:lstStyle/>
          <a:p>
            <a:r>
              <a:rPr lang="es-CL" b="1" dirty="0"/>
              <a:t>Estructura HTML</a:t>
            </a:r>
          </a:p>
        </p:txBody>
      </p:sp>
      <p:pic>
        <p:nvPicPr>
          <p:cNvPr id="4" name="Imagen 3">
            <a:extLst>
              <a:ext uri="{FF2B5EF4-FFF2-40B4-BE49-F238E27FC236}">
                <a16:creationId xmlns:a16="http://schemas.microsoft.com/office/drawing/2014/main" id="{C2998EED-D36E-4D3B-B90F-822ACD93C883}"/>
              </a:ext>
            </a:extLst>
          </p:cNvPr>
          <p:cNvPicPr>
            <a:picLocks noChangeAspect="1"/>
          </p:cNvPicPr>
          <p:nvPr/>
        </p:nvPicPr>
        <p:blipFill>
          <a:blip r:embed="rId2"/>
          <a:stretch>
            <a:fillRect/>
          </a:stretch>
        </p:blipFill>
        <p:spPr>
          <a:xfrm>
            <a:off x="2275358" y="1772613"/>
            <a:ext cx="8658744" cy="4160019"/>
          </a:xfrm>
          <a:prstGeom prst="rect">
            <a:avLst/>
          </a:prstGeom>
        </p:spPr>
      </p:pic>
    </p:spTree>
    <p:extLst>
      <p:ext uri="{BB962C8B-B14F-4D97-AF65-F5344CB8AC3E}">
        <p14:creationId xmlns:p14="http://schemas.microsoft.com/office/powerpoint/2010/main" val="19852289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00BD8-5C60-4B6C-8E14-4BF237E0AD4B}"/>
              </a:ext>
            </a:extLst>
          </p:cNvPr>
          <p:cNvSpPr>
            <a:spLocks noGrp="1"/>
          </p:cNvSpPr>
          <p:nvPr>
            <p:ph type="title"/>
          </p:nvPr>
        </p:nvSpPr>
        <p:spPr/>
        <p:txBody>
          <a:bodyPr/>
          <a:lstStyle/>
          <a:p>
            <a:r>
              <a:rPr lang="es-CL" b="1" dirty="0"/>
              <a:t>Estructura HTML</a:t>
            </a:r>
          </a:p>
        </p:txBody>
      </p:sp>
      <p:pic>
        <p:nvPicPr>
          <p:cNvPr id="4" name="Imagen 3">
            <a:extLst>
              <a:ext uri="{FF2B5EF4-FFF2-40B4-BE49-F238E27FC236}">
                <a16:creationId xmlns:a16="http://schemas.microsoft.com/office/drawing/2014/main" id="{D65247DF-3A03-449D-B15A-D3658B760EB6}"/>
              </a:ext>
            </a:extLst>
          </p:cNvPr>
          <p:cNvPicPr>
            <a:picLocks noChangeAspect="1"/>
          </p:cNvPicPr>
          <p:nvPr/>
        </p:nvPicPr>
        <p:blipFill>
          <a:blip r:embed="rId2"/>
          <a:stretch>
            <a:fillRect/>
          </a:stretch>
        </p:blipFill>
        <p:spPr>
          <a:xfrm>
            <a:off x="2804652" y="1690688"/>
            <a:ext cx="8338658" cy="4119141"/>
          </a:xfrm>
          <a:prstGeom prst="rect">
            <a:avLst/>
          </a:prstGeom>
        </p:spPr>
      </p:pic>
    </p:spTree>
    <p:extLst>
      <p:ext uri="{BB962C8B-B14F-4D97-AF65-F5344CB8AC3E}">
        <p14:creationId xmlns:p14="http://schemas.microsoft.com/office/powerpoint/2010/main" val="22251365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00BD8-5C60-4B6C-8E14-4BF237E0AD4B}"/>
              </a:ext>
            </a:extLst>
          </p:cNvPr>
          <p:cNvSpPr>
            <a:spLocks noGrp="1"/>
          </p:cNvSpPr>
          <p:nvPr>
            <p:ph type="title"/>
          </p:nvPr>
        </p:nvSpPr>
        <p:spPr/>
        <p:txBody>
          <a:bodyPr/>
          <a:lstStyle/>
          <a:p>
            <a:r>
              <a:rPr lang="es-CL" b="1" dirty="0"/>
              <a:t>Estructura HTML</a:t>
            </a:r>
          </a:p>
        </p:txBody>
      </p:sp>
      <p:pic>
        <p:nvPicPr>
          <p:cNvPr id="5" name="Imagen 4">
            <a:extLst>
              <a:ext uri="{FF2B5EF4-FFF2-40B4-BE49-F238E27FC236}">
                <a16:creationId xmlns:a16="http://schemas.microsoft.com/office/drawing/2014/main" id="{ED61D691-6E40-431D-8F0D-93C316A448A6}"/>
              </a:ext>
            </a:extLst>
          </p:cNvPr>
          <p:cNvPicPr>
            <a:picLocks noChangeAspect="1"/>
          </p:cNvPicPr>
          <p:nvPr/>
        </p:nvPicPr>
        <p:blipFill>
          <a:blip r:embed="rId2"/>
          <a:stretch>
            <a:fillRect/>
          </a:stretch>
        </p:blipFill>
        <p:spPr>
          <a:xfrm>
            <a:off x="2359743" y="1395720"/>
            <a:ext cx="9586451" cy="5267995"/>
          </a:xfrm>
          <a:prstGeom prst="rect">
            <a:avLst/>
          </a:prstGeom>
        </p:spPr>
      </p:pic>
    </p:spTree>
    <p:extLst>
      <p:ext uri="{BB962C8B-B14F-4D97-AF65-F5344CB8AC3E}">
        <p14:creationId xmlns:p14="http://schemas.microsoft.com/office/powerpoint/2010/main" val="19056497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800BD8-5C60-4B6C-8E14-4BF237E0AD4B}"/>
              </a:ext>
            </a:extLst>
          </p:cNvPr>
          <p:cNvSpPr>
            <a:spLocks noGrp="1"/>
          </p:cNvSpPr>
          <p:nvPr>
            <p:ph type="title"/>
          </p:nvPr>
        </p:nvSpPr>
        <p:spPr/>
        <p:txBody>
          <a:bodyPr/>
          <a:lstStyle/>
          <a:p>
            <a:r>
              <a:rPr lang="es-CL" b="1" dirty="0"/>
              <a:t>Estructura HTML</a:t>
            </a:r>
          </a:p>
        </p:txBody>
      </p:sp>
      <p:pic>
        <p:nvPicPr>
          <p:cNvPr id="4" name="Imagen 3">
            <a:extLst>
              <a:ext uri="{FF2B5EF4-FFF2-40B4-BE49-F238E27FC236}">
                <a16:creationId xmlns:a16="http://schemas.microsoft.com/office/drawing/2014/main" id="{D72F7A98-22D7-435F-9FF3-C9C1BB0E0FB8}"/>
              </a:ext>
            </a:extLst>
          </p:cNvPr>
          <p:cNvPicPr>
            <a:picLocks noChangeAspect="1"/>
          </p:cNvPicPr>
          <p:nvPr/>
        </p:nvPicPr>
        <p:blipFill>
          <a:blip r:embed="rId2"/>
          <a:stretch>
            <a:fillRect/>
          </a:stretch>
        </p:blipFill>
        <p:spPr>
          <a:xfrm>
            <a:off x="393291" y="1340537"/>
            <a:ext cx="9389806" cy="4176926"/>
          </a:xfrm>
          <a:prstGeom prst="rect">
            <a:avLst/>
          </a:prstGeom>
        </p:spPr>
      </p:pic>
    </p:spTree>
    <p:extLst>
      <p:ext uri="{BB962C8B-B14F-4D97-AF65-F5344CB8AC3E}">
        <p14:creationId xmlns:p14="http://schemas.microsoft.com/office/powerpoint/2010/main" val="39514887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fontScale="92500" lnSpcReduction="20000"/>
          </a:bodyPr>
          <a:lstStyle/>
          <a:p>
            <a:pPr marL="0" indent="0" algn="ctr">
              <a:buNone/>
            </a:pPr>
            <a:r>
              <a:rPr lang="es-CL" sz="7200" b="1" dirty="0" err="1"/>
              <a:t>Webscrapping</a:t>
            </a:r>
            <a:r>
              <a:rPr lang="es-CL" sz="7200" b="1" dirty="0"/>
              <a:t> con {</a:t>
            </a:r>
            <a:r>
              <a:rPr lang="es-CL" sz="7200" b="1" dirty="0" err="1"/>
              <a:t>RSelenium</a:t>
            </a:r>
            <a:r>
              <a:rPr lang="es-CL" sz="7200" b="1" dirty="0"/>
              <a:t>}</a:t>
            </a:r>
            <a:endParaRPr lang="es-CL" sz="3600" dirty="0"/>
          </a:p>
        </p:txBody>
      </p:sp>
    </p:spTree>
    <p:extLst>
      <p:ext uri="{BB962C8B-B14F-4D97-AF65-F5344CB8AC3E}">
        <p14:creationId xmlns:p14="http://schemas.microsoft.com/office/powerpoint/2010/main" val="14556456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Estático</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normAutofit/>
          </a:bodyPr>
          <a:lstStyle/>
          <a:p>
            <a:pPr algn="just"/>
            <a:r>
              <a:rPr lang="es-CL" dirty="0">
                <a:latin typeface="+mj-lt"/>
              </a:rPr>
              <a:t>Hasta el momento hemos visto ejemplos de descarga de datos desde páginas estáticas donde la información que queremos se encuentra disponible inmediatamente al momento de cargar la URL en el navegador o leerla con </a:t>
            </a:r>
            <a:r>
              <a:rPr lang="es-CL" dirty="0"/>
              <a:t>{</a:t>
            </a:r>
            <a:r>
              <a:rPr lang="es-CL" dirty="0" err="1"/>
              <a:t>rvest</a:t>
            </a:r>
            <a:r>
              <a:rPr lang="es-CL" dirty="0"/>
              <a:t>} </a:t>
            </a:r>
            <a:r>
              <a:rPr lang="es-CL" dirty="0">
                <a:latin typeface="+mj-lt"/>
              </a:rPr>
              <a:t>usando la función </a:t>
            </a:r>
            <a:r>
              <a:rPr lang="es-CL" dirty="0" err="1"/>
              <a:t>read_html</a:t>
            </a:r>
            <a:r>
              <a:rPr lang="es-CL" dirty="0"/>
              <a:t>()</a:t>
            </a:r>
            <a:r>
              <a:rPr lang="es-CL" dirty="0">
                <a:latin typeface="+mj-lt"/>
              </a:rPr>
              <a:t>.</a:t>
            </a:r>
          </a:p>
          <a:p>
            <a:pPr algn="just"/>
            <a:endParaRPr lang="es-CL" dirty="0">
              <a:latin typeface="+mj-lt"/>
            </a:endParaRPr>
          </a:p>
        </p:txBody>
      </p:sp>
    </p:spTree>
    <p:extLst>
      <p:ext uri="{BB962C8B-B14F-4D97-AF65-F5344CB8AC3E}">
        <p14:creationId xmlns:p14="http://schemas.microsoft.com/office/powerpoint/2010/main" val="3475979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Estático</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normAutofit/>
          </a:bodyPr>
          <a:lstStyle/>
          <a:p>
            <a:pPr algn="just"/>
            <a:r>
              <a:rPr lang="es-CL" dirty="0">
                <a:latin typeface="+mj-lt"/>
              </a:rPr>
              <a:t>Sin embargo, muchas veces la descarga requiere de interacciones con la página web para encontrar los datos que queremos.</a:t>
            </a:r>
          </a:p>
          <a:p>
            <a:pPr algn="just"/>
            <a:r>
              <a:rPr lang="es-CL" dirty="0">
                <a:latin typeface="+mj-lt"/>
              </a:rPr>
              <a:t>El problema es que esto ocurre dinámicamente y no sigue la lógica de: </a:t>
            </a:r>
            <a:r>
              <a:rPr lang="es-CL" b="1" dirty="0">
                <a:latin typeface="+mj-lt"/>
              </a:rPr>
              <a:t>Una URL, un set de datos. </a:t>
            </a:r>
          </a:p>
          <a:p>
            <a:pPr algn="just"/>
            <a:endParaRPr lang="es-CL" dirty="0">
              <a:latin typeface="+mj-lt"/>
            </a:endParaRPr>
          </a:p>
        </p:txBody>
      </p:sp>
    </p:spTree>
    <p:extLst>
      <p:ext uri="{BB962C8B-B14F-4D97-AF65-F5344CB8AC3E}">
        <p14:creationId xmlns:p14="http://schemas.microsoft.com/office/powerpoint/2010/main" val="39629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Técnicas</a:t>
            </a:r>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Human </a:t>
            </a:r>
            <a:r>
              <a:rPr lang="es-CL" dirty="0" err="1"/>
              <a:t>copy</a:t>
            </a:r>
            <a:r>
              <a:rPr lang="es-CL" dirty="0"/>
              <a:t>-and-paste</a:t>
            </a:r>
          </a:p>
          <a:p>
            <a:r>
              <a:rPr lang="es-CL" dirty="0"/>
              <a:t>Coincidencia de patrones de texto</a:t>
            </a:r>
          </a:p>
          <a:p>
            <a:r>
              <a:rPr lang="es-CL" dirty="0"/>
              <a:t>Programación HTTP</a:t>
            </a:r>
          </a:p>
          <a:p>
            <a:r>
              <a:rPr lang="es-CL" dirty="0"/>
              <a:t>Análisis sintáctico HTML</a:t>
            </a:r>
          </a:p>
        </p:txBody>
      </p:sp>
    </p:spTree>
    <p:extLst>
      <p:ext uri="{BB962C8B-B14F-4D97-AF65-F5344CB8AC3E}">
        <p14:creationId xmlns:p14="http://schemas.microsoft.com/office/powerpoint/2010/main" val="55211419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Dinámico</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lstStyle/>
          <a:p>
            <a:pPr algn="just"/>
            <a:r>
              <a:rPr lang="es-CL" dirty="0">
                <a:latin typeface="+mj-lt"/>
              </a:rPr>
              <a:t>En estos casos es cuando es necesario usar </a:t>
            </a:r>
            <a:r>
              <a:rPr lang="es-CL" dirty="0" err="1">
                <a:latin typeface="+mj-lt"/>
              </a:rPr>
              <a:t>webscrapping</a:t>
            </a:r>
            <a:r>
              <a:rPr lang="es-CL" dirty="0">
                <a:latin typeface="+mj-lt"/>
              </a:rPr>
              <a:t> dinámico. La herramienta que usaremos es el paquete </a:t>
            </a:r>
            <a:r>
              <a:rPr lang="es-CL" dirty="0"/>
              <a:t>{</a:t>
            </a:r>
            <a:r>
              <a:rPr lang="es-CL" dirty="0" err="1"/>
              <a:t>RSelenium</a:t>
            </a:r>
            <a:r>
              <a:rPr lang="es-CL" dirty="0"/>
              <a:t>}</a:t>
            </a:r>
            <a:r>
              <a:rPr lang="es-CL" dirty="0">
                <a:latin typeface="+mj-lt"/>
              </a:rPr>
              <a:t>.</a:t>
            </a:r>
          </a:p>
          <a:p>
            <a:pPr algn="just"/>
            <a:r>
              <a:rPr lang="es-CL" dirty="0" err="1">
                <a:latin typeface="+mj-lt"/>
              </a:rPr>
              <a:t>Selenium</a:t>
            </a:r>
            <a:r>
              <a:rPr lang="es-CL" dirty="0">
                <a:latin typeface="+mj-lt"/>
              </a:rPr>
              <a:t> </a:t>
            </a:r>
            <a:r>
              <a:rPr lang="es-ES" dirty="0">
                <a:latin typeface="+mj-lt"/>
              </a:rPr>
              <a:t>es un entorno de pruebas de software para aplicaciones basadas en la web. Es compatible con múltiples lenguajes de programación como R, Python, Java, C#, etc.</a:t>
            </a:r>
          </a:p>
          <a:p>
            <a:pPr marL="0" indent="0" algn="just">
              <a:buNone/>
            </a:pPr>
            <a:endParaRPr lang="es-CL" dirty="0">
              <a:latin typeface="+mj-lt"/>
            </a:endParaRPr>
          </a:p>
          <a:p>
            <a:pPr algn="just"/>
            <a:endParaRPr lang="es-CL" dirty="0">
              <a:latin typeface="+mj-lt"/>
            </a:endParaRPr>
          </a:p>
        </p:txBody>
      </p:sp>
    </p:spTree>
    <p:extLst>
      <p:ext uri="{BB962C8B-B14F-4D97-AF65-F5344CB8AC3E}">
        <p14:creationId xmlns:p14="http://schemas.microsoft.com/office/powerpoint/2010/main" val="15992108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Dinámico</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lstStyle/>
          <a:p>
            <a:pPr algn="just"/>
            <a:r>
              <a:rPr lang="es-ES" dirty="0">
                <a:latin typeface="+mj-lt"/>
              </a:rPr>
              <a:t>{</a:t>
            </a:r>
            <a:r>
              <a:rPr lang="es-ES" dirty="0" err="1">
                <a:latin typeface="+mj-lt"/>
              </a:rPr>
              <a:t>RSelenium</a:t>
            </a:r>
            <a:r>
              <a:rPr lang="es-ES" dirty="0">
                <a:latin typeface="+mj-lt"/>
              </a:rPr>
              <a:t>} es un paquete que permite realizar pruebas usando </a:t>
            </a:r>
            <a:r>
              <a:rPr lang="es-ES" dirty="0" err="1">
                <a:latin typeface="+mj-lt"/>
              </a:rPr>
              <a:t>Selenium</a:t>
            </a:r>
            <a:r>
              <a:rPr lang="es-ES" dirty="0">
                <a:latin typeface="+mj-lt"/>
              </a:rPr>
              <a:t> programáticamente desde R. </a:t>
            </a:r>
          </a:p>
          <a:p>
            <a:pPr algn="just"/>
            <a:r>
              <a:rPr lang="es-ES" dirty="0">
                <a:latin typeface="+mj-lt"/>
              </a:rPr>
              <a:t>Se utiliza para probar aplicaciones </a:t>
            </a:r>
            <a:r>
              <a:rPr lang="es-ES" dirty="0" err="1">
                <a:latin typeface="+mj-lt"/>
              </a:rPr>
              <a:t>shiny</a:t>
            </a:r>
            <a:r>
              <a:rPr lang="es-ES" dirty="0">
                <a:latin typeface="+mj-lt"/>
              </a:rPr>
              <a:t> y también como una poderosa herramienta de </a:t>
            </a:r>
            <a:r>
              <a:rPr lang="es-ES" dirty="0" err="1">
                <a:latin typeface="+mj-lt"/>
              </a:rPr>
              <a:t>webscrapping</a:t>
            </a:r>
            <a:r>
              <a:rPr lang="es-ES" dirty="0">
                <a:latin typeface="+mj-lt"/>
              </a:rPr>
              <a:t>.</a:t>
            </a:r>
          </a:p>
          <a:p>
            <a:pPr marL="0" indent="0" algn="just">
              <a:buNone/>
            </a:pPr>
            <a:endParaRPr lang="es-CL" dirty="0">
              <a:latin typeface="+mj-lt"/>
            </a:endParaRPr>
          </a:p>
          <a:p>
            <a:pPr algn="just"/>
            <a:endParaRPr lang="es-CL" dirty="0">
              <a:latin typeface="+mj-lt"/>
            </a:endParaRPr>
          </a:p>
        </p:txBody>
      </p:sp>
    </p:spTree>
    <p:extLst>
      <p:ext uri="{BB962C8B-B14F-4D97-AF65-F5344CB8AC3E}">
        <p14:creationId xmlns:p14="http://schemas.microsoft.com/office/powerpoint/2010/main" val="41163489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Dinámico</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lstStyle/>
          <a:p>
            <a:pPr algn="just"/>
            <a:r>
              <a:rPr lang="es-ES" dirty="0">
                <a:latin typeface="+mj-lt"/>
              </a:rPr>
              <a:t>En su uso para </a:t>
            </a:r>
            <a:r>
              <a:rPr lang="es-ES" dirty="0" err="1">
                <a:latin typeface="+mj-lt"/>
              </a:rPr>
              <a:t>webscrapping</a:t>
            </a:r>
            <a:r>
              <a:rPr lang="es-ES" dirty="0">
                <a:latin typeface="+mj-lt"/>
              </a:rPr>
              <a:t>, </a:t>
            </a:r>
            <a:r>
              <a:rPr lang="es-ES" dirty="0"/>
              <a:t>{</a:t>
            </a:r>
            <a:r>
              <a:rPr lang="es-ES" dirty="0" err="1"/>
              <a:t>RSelenium</a:t>
            </a:r>
            <a:r>
              <a:rPr lang="es-ES" dirty="0"/>
              <a:t>} </a:t>
            </a:r>
            <a:r>
              <a:rPr lang="es-ES" dirty="0">
                <a:latin typeface="+mj-lt"/>
              </a:rPr>
              <a:t>permite programar interacciones con los sitios web y resolver búsquedas dinámicas.</a:t>
            </a:r>
            <a:endParaRPr lang="es-CL" dirty="0">
              <a:latin typeface="+mj-lt"/>
            </a:endParaRPr>
          </a:p>
          <a:p>
            <a:pPr algn="just"/>
            <a:r>
              <a:rPr lang="es-CL" dirty="0">
                <a:latin typeface="+mj-lt"/>
              </a:rPr>
              <a:t>Para operar en Windows requiere la instalación los softwares Docker o Docker </a:t>
            </a:r>
            <a:r>
              <a:rPr lang="es-CL" dirty="0" err="1">
                <a:latin typeface="+mj-lt"/>
              </a:rPr>
              <a:t>Toolbox</a:t>
            </a:r>
            <a:r>
              <a:rPr lang="es-CL" dirty="0">
                <a:latin typeface="+mj-lt"/>
              </a:rPr>
              <a:t>, Oracle VM VirtualBox y </a:t>
            </a:r>
            <a:r>
              <a:rPr lang="es-CL" dirty="0" err="1">
                <a:latin typeface="+mj-lt"/>
              </a:rPr>
              <a:t>TightVNC</a:t>
            </a:r>
            <a:r>
              <a:rPr lang="es-CL" dirty="0">
                <a:latin typeface="+mj-lt"/>
              </a:rPr>
              <a:t>.</a:t>
            </a:r>
          </a:p>
          <a:p>
            <a:pPr algn="just"/>
            <a:r>
              <a:rPr lang="es-CL" dirty="0">
                <a:latin typeface="+mj-lt"/>
              </a:rPr>
              <a:t>Una vez instalados y operativos se puede empezar a programar el </a:t>
            </a:r>
            <a:r>
              <a:rPr lang="es-CL" dirty="0" err="1">
                <a:latin typeface="+mj-lt"/>
              </a:rPr>
              <a:t>webscrapping</a:t>
            </a:r>
            <a:r>
              <a:rPr lang="es-CL" dirty="0">
                <a:latin typeface="+mj-lt"/>
              </a:rPr>
              <a:t> </a:t>
            </a:r>
          </a:p>
        </p:txBody>
      </p:sp>
    </p:spTree>
    <p:extLst>
      <p:ext uri="{BB962C8B-B14F-4D97-AF65-F5344CB8AC3E}">
        <p14:creationId xmlns:p14="http://schemas.microsoft.com/office/powerpoint/2010/main" val="22186806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con {</a:t>
            </a:r>
            <a:r>
              <a:rPr lang="es-CL" dirty="0" err="1"/>
              <a:t>RSelenium</a:t>
            </a:r>
            <a:r>
              <a:rPr lang="es-CL" dirty="0"/>
              <a:t>}</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4"/>
            <a:ext cx="10515600" cy="4602607"/>
          </a:xfrm>
        </p:spPr>
        <p:txBody>
          <a:bodyPr>
            <a:normAutofit/>
          </a:bodyPr>
          <a:lstStyle/>
          <a:p>
            <a:pPr algn="just"/>
            <a:r>
              <a:rPr lang="es-CL" dirty="0">
                <a:latin typeface="+mj-lt"/>
              </a:rPr>
              <a:t>El primer paso para el </a:t>
            </a:r>
            <a:r>
              <a:rPr lang="es-CL" dirty="0" err="1">
                <a:latin typeface="+mj-lt"/>
              </a:rPr>
              <a:t>wbscrapping</a:t>
            </a:r>
            <a:r>
              <a:rPr lang="es-CL" dirty="0">
                <a:latin typeface="+mj-lt"/>
              </a:rPr>
              <a:t> con {</a:t>
            </a:r>
            <a:r>
              <a:rPr lang="es-CL" dirty="0" err="1">
                <a:latin typeface="+mj-lt"/>
              </a:rPr>
              <a:t>Rselenium</a:t>
            </a:r>
            <a:r>
              <a:rPr lang="es-CL" dirty="0">
                <a:latin typeface="+mj-lt"/>
              </a:rPr>
              <a:t>} es crear un objeto de clase “</a:t>
            </a:r>
            <a:r>
              <a:rPr lang="es-CL" dirty="0" err="1">
                <a:latin typeface="+mj-lt"/>
              </a:rPr>
              <a:t>remoteDriver</a:t>
            </a:r>
            <a:r>
              <a:rPr lang="es-CL" dirty="0">
                <a:latin typeface="+mj-lt"/>
              </a:rPr>
              <a:t>” usando la función con el mismo nombre. </a:t>
            </a:r>
          </a:p>
          <a:p>
            <a:pPr algn="just"/>
            <a:endParaRPr lang="es-CL" dirty="0">
              <a:latin typeface="+mj-lt"/>
            </a:endParaRPr>
          </a:p>
          <a:p>
            <a:pPr marL="0" indent="0" algn="just">
              <a:buNone/>
            </a:pPr>
            <a:r>
              <a:rPr lang="es-CL" dirty="0" err="1"/>
              <a:t>remDr</a:t>
            </a:r>
            <a:r>
              <a:rPr lang="es-CL" dirty="0"/>
              <a:t> &lt;- </a:t>
            </a:r>
            <a:r>
              <a:rPr lang="es-CL" dirty="0" err="1"/>
              <a:t>remoteDriver</a:t>
            </a:r>
            <a:r>
              <a:rPr lang="es-CL" dirty="0"/>
              <a:t>(</a:t>
            </a:r>
            <a:r>
              <a:rPr lang="es-CL" dirty="0" err="1"/>
              <a:t>remoteServerAddr</a:t>
            </a:r>
            <a:r>
              <a:rPr lang="es-CL" dirty="0"/>
              <a:t> = "192.168.99.100",</a:t>
            </a:r>
          </a:p>
          <a:p>
            <a:pPr marL="0" indent="0" algn="just">
              <a:buNone/>
            </a:pPr>
            <a:r>
              <a:rPr lang="es-CL" dirty="0"/>
              <a:t>                                          </a:t>
            </a:r>
            <a:r>
              <a:rPr lang="es-CL" dirty="0" err="1"/>
              <a:t>port</a:t>
            </a:r>
            <a:r>
              <a:rPr lang="es-CL" dirty="0"/>
              <a:t> = 4445L)</a:t>
            </a:r>
          </a:p>
          <a:p>
            <a:pPr marL="0" indent="0" algn="just">
              <a:buNone/>
            </a:pPr>
            <a:endParaRPr lang="es-CL" dirty="0"/>
          </a:p>
          <a:p>
            <a:pPr algn="just"/>
            <a:r>
              <a:rPr lang="es-CL" dirty="0">
                <a:latin typeface="+mj-lt"/>
              </a:rPr>
              <a:t>Esta clase de objetos abre una conexión con un servidor remoto o simulado y permite realizar acciones en un navegador. Al crear el objeto hay que especificar la dirección IP del servidor y el puerto.</a:t>
            </a:r>
          </a:p>
          <a:p>
            <a:pPr algn="just"/>
            <a:endParaRPr lang="es-CL" dirty="0">
              <a:latin typeface="+mj-lt"/>
            </a:endParaRPr>
          </a:p>
          <a:p>
            <a:pPr marL="0" indent="0" algn="just">
              <a:buNone/>
            </a:pPr>
            <a:endParaRPr lang="es-CL" dirty="0"/>
          </a:p>
        </p:txBody>
      </p:sp>
    </p:spTree>
    <p:extLst>
      <p:ext uri="{BB962C8B-B14F-4D97-AF65-F5344CB8AC3E}">
        <p14:creationId xmlns:p14="http://schemas.microsoft.com/office/powerpoint/2010/main" val="32573412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con {</a:t>
            </a:r>
            <a:r>
              <a:rPr lang="es-CL" dirty="0" err="1"/>
              <a:t>RSelenium</a:t>
            </a:r>
            <a:r>
              <a:rPr lang="es-CL" dirty="0"/>
              <a:t>}</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4"/>
            <a:ext cx="10515600" cy="4602607"/>
          </a:xfrm>
        </p:spPr>
        <p:txBody>
          <a:bodyPr>
            <a:normAutofit/>
          </a:bodyPr>
          <a:lstStyle/>
          <a:p>
            <a:pPr algn="just"/>
            <a:r>
              <a:rPr lang="es-CL" dirty="0">
                <a:latin typeface="+mj-lt"/>
              </a:rPr>
              <a:t>Una vez creado el objeto es posible realizar acciones mediante los métodos del objeto. Los métodos del objeto son funciones que operan sobre el navegador remoto.</a:t>
            </a:r>
          </a:p>
          <a:p>
            <a:pPr algn="just"/>
            <a:endParaRPr lang="es-CL" dirty="0">
              <a:latin typeface="+mj-lt"/>
            </a:endParaRPr>
          </a:p>
          <a:p>
            <a:pPr marL="0" indent="0" algn="just">
              <a:buNone/>
            </a:pPr>
            <a:r>
              <a:rPr lang="es-CL" dirty="0" err="1"/>
              <a:t>remDr$open</a:t>
            </a:r>
            <a:r>
              <a:rPr lang="es-CL" dirty="0"/>
              <a:t>()					# abrir el navegador</a:t>
            </a:r>
          </a:p>
          <a:p>
            <a:pPr marL="0" indent="0" algn="just">
              <a:buNone/>
            </a:pPr>
            <a:r>
              <a:rPr lang="es-CL" dirty="0" err="1"/>
              <a:t>remDr$navigate</a:t>
            </a:r>
            <a:r>
              <a:rPr lang="es-CL" dirty="0"/>
              <a:t>(“http:www.google.com”)	# ir a la página de </a:t>
            </a:r>
            <a:r>
              <a:rPr lang="es-CL" dirty="0" err="1"/>
              <a:t>google</a:t>
            </a:r>
            <a:endParaRPr lang="es-CL" dirty="0">
              <a:latin typeface="+mj-lt"/>
            </a:endParaRPr>
          </a:p>
          <a:p>
            <a:pPr marL="0" indent="0" algn="just">
              <a:buNone/>
            </a:pPr>
            <a:r>
              <a:rPr lang="es-CL" dirty="0" err="1"/>
              <a:t>remDr$findElement</a:t>
            </a:r>
            <a:r>
              <a:rPr lang="es-CL" dirty="0"/>
              <a:t>(</a:t>
            </a:r>
            <a:r>
              <a:rPr lang="es-CL" dirty="0" err="1"/>
              <a:t>using</a:t>
            </a:r>
            <a:r>
              <a:rPr lang="es-CL" dirty="0"/>
              <a:t>, </a:t>
            </a:r>
            <a:r>
              <a:rPr lang="es-CL" dirty="0" err="1"/>
              <a:t>value</a:t>
            </a:r>
            <a:r>
              <a:rPr lang="es-CL" dirty="0"/>
              <a:t>)		# búsqueda </a:t>
            </a:r>
            <a:r>
              <a:rPr lang="es-CL" dirty="0" err="1"/>
              <a:t>css</a:t>
            </a:r>
            <a:r>
              <a:rPr lang="es-CL" dirty="0"/>
              <a:t> y </a:t>
            </a:r>
            <a:r>
              <a:rPr lang="es-CL" dirty="0" err="1"/>
              <a:t>xpath</a:t>
            </a:r>
            <a:endParaRPr lang="es-CL" dirty="0"/>
          </a:p>
          <a:p>
            <a:pPr marL="0" indent="0" algn="just">
              <a:buNone/>
            </a:pPr>
            <a:r>
              <a:rPr lang="es-CL" dirty="0" err="1"/>
              <a:t>remDr$closeall</a:t>
            </a:r>
            <a:r>
              <a:rPr lang="es-CL" dirty="0"/>
              <a:t>()					# cerrar el navegador</a:t>
            </a:r>
          </a:p>
          <a:p>
            <a:pPr marL="0" indent="0" algn="just">
              <a:buNone/>
            </a:pPr>
            <a:endParaRPr lang="es-CL" dirty="0"/>
          </a:p>
          <a:p>
            <a:pPr marL="0" indent="0" algn="just">
              <a:buNone/>
            </a:pPr>
            <a:endParaRPr lang="es-CL" dirty="0">
              <a:latin typeface="+mj-lt"/>
            </a:endParaRPr>
          </a:p>
          <a:p>
            <a:pPr marL="0" indent="0" algn="just">
              <a:buNone/>
            </a:pPr>
            <a:endParaRPr lang="es-CL" dirty="0"/>
          </a:p>
        </p:txBody>
      </p:sp>
    </p:spTree>
    <p:extLst>
      <p:ext uri="{BB962C8B-B14F-4D97-AF65-F5344CB8AC3E}">
        <p14:creationId xmlns:p14="http://schemas.microsoft.com/office/powerpoint/2010/main" val="22185912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con {</a:t>
            </a:r>
            <a:r>
              <a:rPr lang="es-CL" dirty="0" err="1"/>
              <a:t>RSelenium</a:t>
            </a:r>
            <a:r>
              <a:rPr lang="es-CL" dirty="0"/>
              <a:t>}</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4"/>
            <a:ext cx="10515600" cy="4602607"/>
          </a:xfrm>
        </p:spPr>
        <p:txBody>
          <a:bodyPr>
            <a:normAutofit/>
          </a:bodyPr>
          <a:lstStyle/>
          <a:p>
            <a:pPr algn="just"/>
            <a:r>
              <a:rPr lang="es-CL" dirty="0">
                <a:latin typeface="+mj-lt"/>
              </a:rPr>
              <a:t>Una vez creado el objeto es posible realizar acciones mediante los métodos del objeto. Los métodos del objeto son funciones que operan sobre el navegador remoto.</a:t>
            </a:r>
          </a:p>
          <a:p>
            <a:pPr algn="just"/>
            <a:endParaRPr lang="es-CL" dirty="0">
              <a:latin typeface="+mj-lt"/>
            </a:endParaRPr>
          </a:p>
          <a:p>
            <a:pPr marL="0" indent="0" algn="just">
              <a:buNone/>
            </a:pPr>
            <a:r>
              <a:rPr lang="es-CL" dirty="0" err="1"/>
              <a:t>remDr$open</a:t>
            </a:r>
            <a:r>
              <a:rPr lang="es-CL" dirty="0"/>
              <a:t>()					# abrir el navegador</a:t>
            </a:r>
          </a:p>
          <a:p>
            <a:pPr marL="0" indent="0" algn="just">
              <a:buNone/>
            </a:pPr>
            <a:r>
              <a:rPr lang="es-CL" dirty="0" err="1"/>
              <a:t>remDr$navigate</a:t>
            </a:r>
            <a:r>
              <a:rPr lang="es-CL" dirty="0"/>
              <a:t>(“http:www.google.com”)	# ir a la página de </a:t>
            </a:r>
            <a:r>
              <a:rPr lang="es-CL" dirty="0" err="1"/>
              <a:t>google</a:t>
            </a:r>
            <a:endParaRPr lang="es-CL" dirty="0">
              <a:latin typeface="+mj-lt"/>
            </a:endParaRPr>
          </a:p>
          <a:p>
            <a:pPr marL="0" indent="0" algn="just">
              <a:buNone/>
            </a:pPr>
            <a:r>
              <a:rPr lang="es-CL" dirty="0" err="1"/>
              <a:t>remDr$findElement</a:t>
            </a:r>
            <a:r>
              <a:rPr lang="es-CL" dirty="0"/>
              <a:t>(</a:t>
            </a:r>
            <a:r>
              <a:rPr lang="es-CL" dirty="0" err="1"/>
              <a:t>using</a:t>
            </a:r>
            <a:r>
              <a:rPr lang="es-CL" dirty="0"/>
              <a:t>, </a:t>
            </a:r>
            <a:r>
              <a:rPr lang="es-CL" dirty="0" err="1"/>
              <a:t>value</a:t>
            </a:r>
            <a:r>
              <a:rPr lang="es-CL" dirty="0"/>
              <a:t>)		# búsqueda </a:t>
            </a:r>
            <a:r>
              <a:rPr lang="es-CL" dirty="0" err="1"/>
              <a:t>css</a:t>
            </a:r>
            <a:r>
              <a:rPr lang="es-CL" dirty="0"/>
              <a:t> y </a:t>
            </a:r>
            <a:r>
              <a:rPr lang="es-CL" dirty="0" err="1"/>
              <a:t>xpath</a:t>
            </a:r>
            <a:endParaRPr lang="es-CL" dirty="0"/>
          </a:p>
          <a:p>
            <a:pPr marL="0" indent="0" algn="just">
              <a:buNone/>
            </a:pPr>
            <a:r>
              <a:rPr lang="es-CL" dirty="0" err="1"/>
              <a:t>remDr$closeall</a:t>
            </a:r>
            <a:r>
              <a:rPr lang="es-CL" dirty="0"/>
              <a:t>()					# cerrar el navegador</a:t>
            </a:r>
          </a:p>
          <a:p>
            <a:pPr marL="0" indent="0" algn="just">
              <a:buNone/>
            </a:pPr>
            <a:endParaRPr lang="es-CL" dirty="0"/>
          </a:p>
          <a:p>
            <a:pPr marL="0" indent="0" algn="just">
              <a:buNone/>
            </a:pPr>
            <a:endParaRPr lang="es-CL" dirty="0">
              <a:latin typeface="+mj-lt"/>
            </a:endParaRPr>
          </a:p>
          <a:p>
            <a:pPr marL="0" indent="0" algn="just">
              <a:buNone/>
            </a:pPr>
            <a:endParaRPr lang="es-CL" dirty="0"/>
          </a:p>
        </p:txBody>
      </p:sp>
    </p:spTree>
    <p:extLst>
      <p:ext uri="{BB962C8B-B14F-4D97-AF65-F5344CB8AC3E}">
        <p14:creationId xmlns:p14="http://schemas.microsoft.com/office/powerpoint/2010/main" val="36418954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err="1"/>
              <a:t>Webscrapping</a:t>
            </a:r>
            <a:r>
              <a:rPr lang="es-CL" dirty="0"/>
              <a:t> con {</a:t>
            </a:r>
            <a:r>
              <a:rPr lang="es-CL" dirty="0" err="1"/>
              <a:t>RSelenium</a:t>
            </a:r>
            <a:r>
              <a:rPr lang="es-CL" dirty="0"/>
              <a:t>}</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4"/>
            <a:ext cx="10515600" cy="4602607"/>
          </a:xfrm>
        </p:spPr>
        <p:txBody>
          <a:bodyPr>
            <a:normAutofit/>
          </a:bodyPr>
          <a:lstStyle/>
          <a:p>
            <a:pPr algn="just"/>
            <a:r>
              <a:rPr lang="es-CL" dirty="0">
                <a:latin typeface="+mj-lt"/>
              </a:rPr>
              <a:t>A continuación se presentan 2 desafíos</a:t>
            </a:r>
            <a:endParaRPr lang="es-CL" dirty="0"/>
          </a:p>
          <a:p>
            <a:pPr marL="0" indent="0" algn="just">
              <a:buNone/>
            </a:pPr>
            <a:endParaRPr lang="es-CL" dirty="0"/>
          </a:p>
          <a:p>
            <a:pPr marL="0" indent="0" algn="just">
              <a:buNone/>
            </a:pPr>
            <a:endParaRPr lang="es-CL" dirty="0">
              <a:latin typeface="+mj-lt"/>
            </a:endParaRPr>
          </a:p>
          <a:p>
            <a:pPr marL="0" indent="0" algn="just">
              <a:buNone/>
            </a:pPr>
            <a:endParaRPr lang="es-CL" dirty="0"/>
          </a:p>
        </p:txBody>
      </p:sp>
    </p:spTree>
    <p:extLst>
      <p:ext uri="{BB962C8B-B14F-4D97-AF65-F5344CB8AC3E}">
        <p14:creationId xmlns:p14="http://schemas.microsoft.com/office/powerpoint/2010/main" val="6970711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Desafío #1</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lstStyle/>
          <a:p>
            <a:pPr algn="just"/>
            <a:r>
              <a:rPr lang="es-ES" dirty="0">
                <a:latin typeface="+mj-lt"/>
              </a:rPr>
              <a:t>Descargar los datos del personal a contrata del Hospital Barros Luco en </a:t>
            </a:r>
          </a:p>
          <a:p>
            <a:pPr marL="0" indent="0" algn="just">
              <a:buNone/>
            </a:pPr>
            <a:r>
              <a:rPr lang="es-ES" dirty="0">
                <a:latin typeface="+mj-lt"/>
              </a:rPr>
              <a:t>agosto 2020 desde el Portal de Transparencia.</a:t>
            </a:r>
          </a:p>
          <a:p>
            <a:pPr algn="just"/>
            <a:r>
              <a:rPr lang="es-ES" dirty="0">
                <a:latin typeface="+mj-lt"/>
              </a:rPr>
              <a:t>El problema consiste en que la paginación (ir a la siguiente tabla) no modifica la URL por lo que no es posible de detectar usando </a:t>
            </a:r>
            <a:r>
              <a:rPr lang="es-ES" dirty="0" err="1"/>
              <a:t>rvest</a:t>
            </a:r>
            <a:r>
              <a:rPr lang="es-ES" dirty="0"/>
              <a:t>::</a:t>
            </a:r>
            <a:r>
              <a:rPr lang="es-ES" dirty="0" err="1"/>
              <a:t>read_html</a:t>
            </a:r>
            <a:r>
              <a:rPr lang="es-ES" dirty="0"/>
              <a:t>()</a:t>
            </a:r>
          </a:p>
        </p:txBody>
      </p:sp>
    </p:spTree>
    <p:extLst>
      <p:ext uri="{BB962C8B-B14F-4D97-AF65-F5344CB8AC3E}">
        <p14:creationId xmlns:p14="http://schemas.microsoft.com/office/powerpoint/2010/main" val="33212895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Desafío #2</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p:txBody>
          <a:bodyPr/>
          <a:lstStyle/>
          <a:p>
            <a:pPr algn="just"/>
            <a:r>
              <a:rPr lang="es-CL" dirty="0">
                <a:latin typeface="+mj-lt"/>
              </a:rPr>
              <a:t>Descargar datos de número de teléfono y el nombre de la empresa, para un listado de RUT de empresas desde el sitio mercantil.com</a:t>
            </a:r>
          </a:p>
          <a:p>
            <a:pPr algn="just"/>
            <a:r>
              <a:rPr lang="es-CL" dirty="0">
                <a:latin typeface="+mj-lt"/>
              </a:rPr>
              <a:t>El problema consiste en que se requiere realizar una búsqueda en el sitio web para poder identificar la URL respectiva a cada empresa.</a:t>
            </a:r>
          </a:p>
          <a:p>
            <a:pPr algn="just"/>
            <a:endParaRPr lang="es-CL" dirty="0">
              <a:latin typeface="+mj-lt"/>
            </a:endParaRPr>
          </a:p>
        </p:txBody>
      </p:sp>
    </p:spTree>
    <p:extLst>
      <p:ext uri="{BB962C8B-B14F-4D97-AF65-F5344CB8AC3E}">
        <p14:creationId xmlns:p14="http://schemas.microsoft.com/office/powerpoint/2010/main" val="3142979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Estructura de datos</a:t>
            </a:r>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JSON</a:t>
            </a:r>
          </a:p>
          <a:p>
            <a:r>
              <a:rPr lang="es-CL" dirty="0"/>
              <a:t>XML</a:t>
            </a:r>
          </a:p>
        </p:txBody>
      </p:sp>
    </p:spTree>
    <p:extLst>
      <p:ext uri="{BB962C8B-B14F-4D97-AF65-F5344CB8AC3E}">
        <p14:creationId xmlns:p14="http://schemas.microsoft.com/office/powerpoint/2010/main" val="37063871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a:bodyPr>
          <a:lstStyle/>
          <a:p>
            <a:pPr marL="0" indent="0" algn="ctr">
              <a:buNone/>
            </a:pPr>
            <a:r>
              <a:rPr lang="es-CL" sz="7200" b="1" dirty="0"/>
              <a:t>Estructura XML</a:t>
            </a:r>
            <a:endParaRPr lang="es-CL" sz="3600" dirty="0"/>
          </a:p>
        </p:txBody>
      </p:sp>
    </p:spTree>
    <p:extLst>
      <p:ext uri="{BB962C8B-B14F-4D97-AF65-F5344CB8AC3E}">
        <p14:creationId xmlns:p14="http://schemas.microsoft.com/office/powerpoint/2010/main" val="1167859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0FD02752-9BFF-4BAC-A2BF-6DFA167ABE33}"/>
              </a:ext>
            </a:extLst>
          </p:cNvPr>
          <p:cNvPicPr>
            <a:picLocks noChangeAspect="1"/>
          </p:cNvPicPr>
          <p:nvPr/>
        </p:nvPicPr>
        <p:blipFill>
          <a:blip r:embed="rId2"/>
          <a:stretch>
            <a:fillRect/>
          </a:stretch>
        </p:blipFill>
        <p:spPr>
          <a:xfrm>
            <a:off x="1490561" y="0"/>
            <a:ext cx="9210878" cy="6858000"/>
          </a:xfrm>
          <a:prstGeom prst="rect">
            <a:avLst/>
          </a:prstGeom>
        </p:spPr>
      </p:pic>
    </p:spTree>
    <p:extLst>
      <p:ext uri="{BB962C8B-B14F-4D97-AF65-F5344CB8AC3E}">
        <p14:creationId xmlns:p14="http://schemas.microsoft.com/office/powerpoint/2010/main" val="1726466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FD7A4EE-FE4A-412F-9004-EA2B9BE6ACD4}"/>
              </a:ext>
            </a:extLst>
          </p:cNvPr>
          <p:cNvPicPr>
            <a:picLocks noChangeAspect="1"/>
          </p:cNvPicPr>
          <p:nvPr/>
        </p:nvPicPr>
        <p:blipFill>
          <a:blip r:embed="rId2"/>
          <a:stretch>
            <a:fillRect/>
          </a:stretch>
        </p:blipFill>
        <p:spPr>
          <a:xfrm>
            <a:off x="1533095" y="0"/>
            <a:ext cx="9125809" cy="6858000"/>
          </a:xfrm>
          <a:prstGeom prst="rect">
            <a:avLst/>
          </a:prstGeom>
        </p:spPr>
      </p:pic>
    </p:spTree>
    <p:extLst>
      <p:ext uri="{BB962C8B-B14F-4D97-AF65-F5344CB8AC3E}">
        <p14:creationId xmlns:p14="http://schemas.microsoft.com/office/powerpoint/2010/main" val="264578974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235</TotalTime>
  <Words>786</Words>
  <Application>Microsoft Office PowerPoint</Application>
  <PresentationFormat>Panorámica</PresentationFormat>
  <Paragraphs>94</Paragraphs>
  <Slides>58</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58</vt:i4>
      </vt:variant>
    </vt:vector>
  </HeadingPairs>
  <TitlesOfParts>
    <vt:vector size="62" baseType="lpstr">
      <vt:lpstr>Arial</vt:lpstr>
      <vt:lpstr>Calibri</vt:lpstr>
      <vt:lpstr>Calibri Light</vt:lpstr>
      <vt:lpstr>Tema de Office</vt:lpstr>
      <vt:lpstr>Webscrapping en R</vt:lpstr>
      <vt:lpstr>Contenidos</vt:lpstr>
      <vt:lpstr>Presentación de PowerPoint</vt:lpstr>
      <vt:lpstr>Recolección de datos desde de la web</vt:lpstr>
      <vt:lpstr>Técnicas</vt:lpstr>
      <vt:lpstr>Estructura de datos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Inspeccionar Código Fuente</vt:lpstr>
      <vt:lpstr>Selector Gadget para GoogleChrome</vt:lpstr>
      <vt:lpstr>CSS Diner para practicar</vt:lpstr>
      <vt:lpstr>Presentación de PowerPoint</vt:lpstr>
      <vt:lpstr>Presentación de PowerPoint</vt:lpstr>
      <vt:lpstr>Presentación de PowerPoint</vt:lpstr>
      <vt:lpstr>Presentación de PowerPoint</vt:lpstr>
      <vt:lpstr>Presentación de PowerPoint</vt:lpstr>
      <vt:lpstr>Presentación de PowerPoint</vt:lpstr>
      <vt:lpstr>Estructura HTML</vt:lpstr>
      <vt:lpstr>Estructura HTML</vt:lpstr>
      <vt:lpstr>Estructura HTML</vt:lpstr>
      <vt:lpstr>Estructura HTML</vt:lpstr>
      <vt:lpstr>Estructura HTML</vt:lpstr>
      <vt:lpstr>Presentación de PowerPoint</vt:lpstr>
      <vt:lpstr>Webscrapping Estático</vt:lpstr>
      <vt:lpstr>Webscrapping Estático</vt:lpstr>
      <vt:lpstr>Webscrapping Dinámico</vt:lpstr>
      <vt:lpstr>Webscrapping Dinámico</vt:lpstr>
      <vt:lpstr>Webscrapping Dinámico</vt:lpstr>
      <vt:lpstr>Webscrapping con {RSelenium}</vt:lpstr>
      <vt:lpstr>Webscrapping con {RSelenium}</vt:lpstr>
      <vt:lpstr>Webscrapping con {RSelenium}</vt:lpstr>
      <vt:lpstr>Webscrapping con {RSelenium}</vt:lpstr>
      <vt:lpstr>Desafío #1</vt:lpstr>
      <vt:lpstr>Desafío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Webscrapping en R</dc:title>
  <dc:creator>Ignacio Toledo</dc:creator>
  <cp:lastModifiedBy>Ignacio Toledo</cp:lastModifiedBy>
  <cp:revision>18</cp:revision>
  <dcterms:created xsi:type="dcterms:W3CDTF">2020-09-11T09:43:11Z</dcterms:created>
  <dcterms:modified xsi:type="dcterms:W3CDTF">2020-09-11T21:02:32Z</dcterms:modified>
</cp:coreProperties>
</file>

<file path=docProps/thumbnail.jpeg>
</file>